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4" r:id="rId8"/>
    <p:sldId id="265" r:id="rId9"/>
    <p:sldId id="262" r:id="rId10"/>
    <p:sldId id="268" r:id="rId11"/>
    <p:sldId id="263" r:id="rId12"/>
    <p:sldId id="269" r:id="rId13"/>
    <p:sldId id="270" r:id="rId14"/>
    <p:sldId id="272" r:id="rId15"/>
    <p:sldId id="266" r:id="rId16"/>
    <p:sldId id="267" r:id="rId17"/>
    <p:sldId id="271" r:id="rId18"/>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09:54:27.07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06:06.4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57,'104'0,"355"-17,-407 11,60-16,-91 18,0 0,0 2,35 1,-33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06:09.7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1,'820'0,"-796"0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06:12.0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30,'72'0,"119"-16,-109 7,0 4,86 7,-52-1,-93-1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06:26.67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 0,'983'0'0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06:28.5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0,'38'2,"0"2,0 1,45 13,-42-9,123 13,-50-9,-76-7,0-2,-1-2,1-1,0-2,48-6,-78 5,-1 0,1 0,0 0,13-7,-3-2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06:44.688"/>
    </inkml:context>
    <inkml:brush xml:id="br0">
      <inkml:brushProperty name="width" value="0.05" units="cm"/>
      <inkml:brushProperty name="height" value="0.05" units="cm"/>
      <inkml:brushProperty name="color" value="#E71224"/>
    </inkml:brush>
  </inkml:definitions>
  <inkml:trace contextRef="#ctx0" brushRef="#br0">1 0 24575,'575'0'-1365,"-552"0"-5461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06:47.190"/>
    </inkml:context>
    <inkml:brush xml:id="br0">
      <inkml:brushProperty name="width" value="0.05" units="cm"/>
      <inkml:brushProperty name="height" value="0.05" units="cm"/>
      <inkml:brushProperty name="color" value="#E71224"/>
    </inkml:brush>
  </inkml:definitions>
  <inkml:trace contextRef="#ctx0" brushRef="#br0">1 86 24575,'23'-2'0,"-1"0"0,1-2 0,-1 0 0,33-12 0,-30 8 0,0 2 0,1 0 0,27-2 0,32 8 0,-64 2 0,1-2 0,-1 0 0,0-2 0,0 0 0,24-6 0,-10 1-41,0 1 0,1 2-1,0 1 1,68 5 0,-40-1-1118,-40-1-5667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11:42.893"/>
    </inkml:context>
    <inkml:brush xml:id="br0">
      <inkml:brushProperty name="width" value="0.05" units="cm"/>
      <inkml:brushProperty name="height" value="0.05" units="cm"/>
      <inkml:brushProperty name="color" value="#E71224"/>
    </inkml:brush>
  </inkml:definitions>
  <inkml:trace contextRef="#ctx0" brushRef="#br0">1 56 24575,'571'0'0,"-559"0"0,0-1 0,-1-1 0,1 0 0,0 0 0,0-2 0,-1 1 0,0-1 0,19-10 0,-19 10-273,0 0 0,0 0 0,0 1 0,16-2 0,-5 2-6553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11:44.975"/>
    </inkml:context>
    <inkml:brush xml:id="br0">
      <inkml:brushProperty name="width" value="0.05" units="cm"/>
      <inkml:brushProperty name="height" value="0.05" units="cm"/>
      <inkml:brushProperty name="color" value="#E71224"/>
    </inkml:brush>
  </inkml:definitions>
  <inkml:trace contextRef="#ctx0" brushRef="#br0">0 84 24575,'7'-1'0,"0"1"0,0-1 0,0-1 0,12-4 0,11-2 0,60-7 0,0 3 0,162 1 0,-217 9 63,63-10 0,-62 6-808,52-2-1,-65 8-6080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3:43.46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1,'266'14,"-27"0,-32-1,-189-12,0-2,-1 1,1-2,-1 0,25-7,-21 4,1 1,40-2,36-7,-86 12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00:21.947"/>
    </inkml:context>
    <inkml:brush xml:id="br0">
      <inkml:brushProperty name="width" value="0.1" units="cm"/>
      <inkml:brushProperty name="height" value="0.1" units="cm"/>
      <inkml:brushProperty name="color" value="#E71224"/>
    </inkml:brush>
  </inkml:definitions>
  <inkml:trace contextRef="#ctx0" brushRef="#br0">0 27 23513,'1065'-27'0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3:46.3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26,'445'-15,"183"16,-581-10,-46 9,9-2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3:50.46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1,'1016'0,"-1004"0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6:05.33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1,'0'1,"0"0,1 0,-1 1,1-1,0 0,-1 0,1 0,0 0,0 0,0 0,-1 0,1 0,0 0,0 0,0-1,1 1,-1 0,0-1,0 1,0-1,0 1,1-1,-1 1,0-1,0 0,1 0,1 1,42 4,-40-5,207 2,-122-3,101 11,139 11,-78-8,-101 3,135 6,833-21,-493-3,-434-12,8 0,-131 15,-37-1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6:08.8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72,'26'1,"-1"2,27 5,29 4,368-7,-248-7,2714 2,-2763-13,-15-1,364 12,-258 4,-217-4,1 0,33-8,-32 4,49-3,-24 8,-8 1,0-2,85-16,-76 3,-31 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6:13.08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54,'56'-3,"109"-19,-1-1,503 18,-246 31,67 1,947-25,-699-4,79 2,-793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42:58.028"/>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1,'14'0,"-1"2,1 0,20 6,25 4,265-7,-179-8,237 3,-359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43:01.100"/>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1 83,'1'0,"52"1,0-2,0-2,0-3,61-14,-64 9,1 3,1 2,-1 3,81 4,-55 0,-50-2,0-2,32-7,-30 5,46-3,88 8,-139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43:03.557"/>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1 56,'358'0,"-338"-1,-1-1,39-9,-37 6,0 1,29-2,-4 5,72-13,-68 7,0 3,76 3,-80 2,-22-1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49:48.498"/>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1 57,'3'-1,"1"1,0-1,-1 0,1-1,-1 1,7-4,18-5,20 4,0 2,92 5,-52 1,586-2,-651-1,-1-1,37-9,-35 6,49-4,-47 9,-3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49:56.454"/>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31,'533'0,"-511"-1,-1-1,37-9,-32 6,36-4,243 7,-158 4,-123-2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11:51.13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02.042"/>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1,'1119'0,"-1096"0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05.388"/>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86,'514'-17,"-387"8,94-11,-172 14,87-16,-105 17,2 1,-1 1,51 3,-53 1,-5-1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16.0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1,'726'0,"-702"0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18.4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1,'1117'0,"-1093"0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4:50:26.87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29 0,'1201'-28'0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29.8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1,'137'0,"650"22,-535-16,-229-6</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39.691"/>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1,'1093'0,"-1069"0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42.680"/>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1 29,'166'2,"175"-5,-236-10,-69 7,56-2,-13 8,-55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4:50:55.403"/>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1 83 0,'1256'-83'0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57.145"/>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0,'550'0,"-523"2,0 0,31 8,-28-5,45 4,38-11,46 4,-91 11,2 0,-48-11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12:16.853"/>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1,'40'0,"40"-1,152 19,-145-7,33 6,-86-11,0-3,0 0,54-4,-45 0,-19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12:18.479"/>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61,'93'1,"0"-4,-1-4,137-29,-189 30,1 1,-1 2,1 2,46 4,5-1,-82-1,0-1,1 1,-1 1,19 5,-11-1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12:20.100"/>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1,'849'0,"-826"0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12:21.949"/>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29,'907'0,"-892"-1,1 0,0-2,22-6,-19 5,37-5,78 8,-110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09:54:27.07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06:03.7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 0,'819'0'0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15" name="Bildobjekt 14">
            <a:extLst>
              <a:ext uri="{FF2B5EF4-FFF2-40B4-BE49-F238E27FC236}">
                <a16:creationId xmlns:a16="http://schemas.microsoft.com/office/drawing/2014/main" id="{5B9A4053-2FB8-3342-B60D-7FC2648537CA}"/>
              </a:ext>
            </a:extLst>
          </p:cNvPr>
          <p:cNvPicPr>
            <a:picLocks noChangeAspect="1"/>
          </p:cNvPicPr>
          <p:nvPr/>
        </p:nvPicPr>
        <p:blipFill rotWithShape="1">
          <a:blip r:embed="rId2"/>
          <a:srcRect t="1410" b="15718"/>
          <a:stretch/>
        </p:blipFill>
        <p:spPr>
          <a:xfrm>
            <a:off x="192088" y="188913"/>
            <a:ext cx="11807825" cy="6480175"/>
          </a:xfrm>
          <a:prstGeom prst="rect">
            <a:avLst/>
          </a:prstGeom>
        </p:spPr>
      </p:pic>
      <p:sp>
        <p:nvSpPr>
          <p:cNvPr id="3" name="Rektangel 2">
            <a:extLst>
              <a:ext uri="{FF2B5EF4-FFF2-40B4-BE49-F238E27FC236}">
                <a16:creationId xmlns:a16="http://schemas.microsoft.com/office/drawing/2014/main" id="{CC78BE5A-F044-6E4A-86D0-B28B85339425}"/>
              </a:ext>
            </a:extLst>
          </p:cNvPr>
          <p:cNvSpPr/>
          <p:nvPr/>
        </p:nvSpPr>
        <p:spPr>
          <a:xfrm>
            <a:off x="5439210" y="1484556"/>
            <a:ext cx="6752790" cy="130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3" name="Bildobjekt 12" descr="Lund University's logotype.">
            <a:extLst>
              <a:ext uri="{FF2B5EF4-FFF2-40B4-BE49-F238E27FC236}">
                <a16:creationId xmlns:a16="http://schemas.microsoft.com/office/drawing/2014/main" id="{3A8EFBAE-371E-E046-8879-6F2B8A74E5A3}"/>
              </a:ext>
            </a:extLst>
          </p:cNvPr>
          <p:cNvPicPr>
            <a:picLocks noChangeAspect="1"/>
          </p:cNvPicPr>
          <p:nvPr/>
        </p:nvPicPr>
        <p:blipFill>
          <a:blip r:embed="rId3"/>
          <a:srcRect/>
          <a:stretch/>
        </p:blipFill>
        <p:spPr>
          <a:xfrm>
            <a:off x="5723868" y="1632438"/>
            <a:ext cx="744262" cy="993215"/>
          </a:xfrm>
          <a:prstGeom prst="rect">
            <a:avLst/>
          </a:prstGeom>
        </p:spPr>
      </p:pic>
      <p:sp>
        <p:nvSpPr>
          <p:cNvPr id="2" name="Rubrik 1">
            <a:extLst>
              <a:ext uri="{FF2B5EF4-FFF2-40B4-BE49-F238E27FC236}">
                <a16:creationId xmlns:a16="http://schemas.microsoft.com/office/drawing/2014/main" id="{AA3C37CF-2E7F-204C-BAF4-14554C428262}"/>
              </a:ext>
            </a:extLst>
          </p:cNvPr>
          <p:cNvSpPr>
            <a:spLocks noGrp="1"/>
          </p:cNvSpPr>
          <p:nvPr>
            <p:ph type="title" hasCustomPrompt="1"/>
          </p:nvPr>
        </p:nvSpPr>
        <p:spPr>
          <a:xfrm>
            <a:off x="6853855" y="1605990"/>
            <a:ext cx="5146058" cy="734110"/>
          </a:xfrm>
        </p:spPr>
        <p:txBody>
          <a:bodyPr bIns="0" anchor="t" anchorCtr="0">
            <a:noAutofit/>
          </a:bodyPr>
          <a:lstStyle>
            <a:lvl1pPr>
              <a:lnSpc>
                <a:spcPct val="100000"/>
              </a:lnSpc>
              <a:defRPr sz="4200">
                <a:solidFill>
                  <a:schemeClr val="accent1"/>
                </a:solidFill>
              </a:defRPr>
            </a:lvl1pPr>
          </a:lstStyle>
          <a:p>
            <a:r>
              <a:rPr lang="en-GB" noProof="0"/>
              <a:t>Add title</a:t>
            </a:r>
          </a:p>
        </p:txBody>
      </p:sp>
      <p:cxnSp>
        <p:nvCxnSpPr>
          <p:cNvPr id="7" name="Rak 6">
            <a:extLst>
              <a:ext uri="{FF2B5EF4-FFF2-40B4-BE49-F238E27FC236}">
                <a16:creationId xmlns:a16="http://schemas.microsoft.com/office/drawing/2014/main" id="{6EB25FC1-ABE1-A344-8F65-DA7EE26B4227}"/>
              </a:ext>
              <a:ext uri="{C183D7F6-B498-43B3-948B-1728B52AA6E4}">
                <adec:decorative xmlns:adec="http://schemas.microsoft.com/office/drawing/2017/decorative" val="0"/>
              </a:ext>
            </a:extLst>
          </p:cNvPr>
          <p:cNvCxnSpPr>
            <a:cxnSpLocks/>
          </p:cNvCxnSpPr>
          <p:nvPr/>
        </p:nvCxnSpPr>
        <p:spPr>
          <a:xfrm>
            <a:off x="6853855" y="2336984"/>
            <a:ext cx="514605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Platshållare för text 11">
            <a:extLst>
              <a:ext uri="{FF2B5EF4-FFF2-40B4-BE49-F238E27FC236}">
                <a16:creationId xmlns:a16="http://schemas.microsoft.com/office/drawing/2014/main" id="{4BB7ED9B-1D2D-7541-ABE9-750F505D4492}"/>
              </a:ext>
            </a:extLst>
          </p:cNvPr>
          <p:cNvSpPr>
            <a:spLocks noGrp="1"/>
          </p:cNvSpPr>
          <p:nvPr>
            <p:ph type="body" sz="quarter" idx="11" hasCustomPrompt="1"/>
          </p:nvPr>
        </p:nvSpPr>
        <p:spPr>
          <a:xfrm>
            <a:off x="6853854" y="2453762"/>
            <a:ext cx="5146059" cy="349418"/>
          </a:xfrm>
        </p:spPr>
        <p:txBody>
          <a:bodyPr>
            <a:noAutofit/>
          </a:bodyPr>
          <a:lstStyle>
            <a:lvl1pPr marL="0" indent="0">
              <a:spcBef>
                <a:spcPts val="0"/>
              </a:spcBef>
              <a:buNone/>
              <a:defRPr sz="1200" b="1" cap="all" spc="50" baseline="0">
                <a:solidFill>
                  <a:schemeClr val="accent1"/>
                </a:solidFill>
              </a:defRPr>
            </a:lvl1pPr>
          </a:lstStyle>
          <a:p>
            <a:r>
              <a:rPr lang="en-GB" noProof="0"/>
              <a:t>Name, affiliation etc.</a:t>
            </a:r>
          </a:p>
        </p:txBody>
      </p:sp>
      <p:pic>
        <p:nvPicPr>
          <p:cNvPr id="23" name="Bildobjekt 22">
            <a:extLst>
              <a:ext uri="{FF2B5EF4-FFF2-40B4-BE49-F238E27FC236}">
                <a16:creationId xmlns:a16="http://schemas.microsoft.com/office/drawing/2014/main" id="{E67EF931-F7AE-D74F-A8D9-A4EA6F28174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spTree>
    <p:extLst>
      <p:ext uri="{BB962C8B-B14F-4D97-AF65-F5344CB8AC3E}">
        <p14:creationId xmlns:p14="http://schemas.microsoft.com/office/powerpoint/2010/main" val="3002713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Headline + content dark">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FDE34647-2FEA-054E-80E8-C0FCC8DEB358}"/>
              </a:ext>
            </a:extLst>
          </p:cNvPr>
          <p:cNvSpPr/>
          <p:nvPr/>
        </p:nvSpPr>
        <p:spPr>
          <a:xfrm>
            <a:off x="192088" y="187656"/>
            <a:ext cx="11807825" cy="64814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p:txBody>
          <a:bodyPr>
            <a:normAutofit/>
          </a:bodyPr>
          <a:lstStyle>
            <a:lvl1pPr>
              <a:defRPr sz="4800">
                <a:solidFill>
                  <a:schemeClr val="bg1"/>
                </a:solidFill>
              </a:defRPr>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1620000" y="2159999"/>
            <a:ext cx="8820000" cy="39600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vl6pPr>
              <a:buClr>
                <a:schemeClr val="accent6"/>
              </a:buClr>
              <a:defRPr>
                <a:solidFill>
                  <a:schemeClr val="bg1"/>
                </a:solidFill>
              </a:defRPr>
            </a:lvl6pPr>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6" name="Bildobjekt 5">
            <a:extLst>
              <a:ext uri="{FF2B5EF4-FFF2-40B4-BE49-F238E27FC236}">
                <a16:creationId xmlns:a16="http://schemas.microsoft.com/office/drawing/2014/main" id="{366166D1-A94D-034B-A5C2-E51AD0A82A07}"/>
              </a:ext>
            </a:extLst>
          </p:cNvPr>
          <p:cNvPicPr>
            <a:picLocks noChangeAspect="1"/>
          </p:cNvPicPr>
          <p:nvPr/>
        </p:nvPicPr>
        <p:blipFill>
          <a:blip r:embed="rId2"/>
          <a:srcRect/>
          <a:stretch/>
        </p:blipFill>
        <p:spPr>
          <a:xfrm>
            <a:off x="10989749" y="5561052"/>
            <a:ext cx="708739" cy="945809"/>
          </a:xfrm>
          <a:prstGeom prst="rect">
            <a:avLst/>
          </a:prstGeom>
        </p:spPr>
      </p:pic>
    </p:spTree>
    <p:extLst>
      <p:ext uri="{BB962C8B-B14F-4D97-AF65-F5344CB8AC3E}">
        <p14:creationId xmlns:p14="http://schemas.microsoft.com/office/powerpoint/2010/main" val="2337675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Headline + diagram etc">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a:xfrm>
            <a:off x="1620000" y="359999"/>
            <a:ext cx="8820000" cy="1199860"/>
          </a:xfrm>
        </p:spPr>
        <p:txBody>
          <a:bodyPr bIns="0" anchor="ctr" anchorCtr="0">
            <a:normAutofit/>
          </a:bodyPr>
          <a:lstStyle>
            <a:lvl1pPr>
              <a:defRPr sz="4800"/>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1620000" y="1559859"/>
            <a:ext cx="8820000" cy="4560140"/>
          </a:xfrm>
        </p:spPr>
        <p:txBody>
          <a:bodyPr/>
          <a:lstStyle>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4" name="Bildobjekt 3">
            <a:extLst>
              <a:ext uri="{FF2B5EF4-FFF2-40B4-BE49-F238E27FC236}">
                <a16:creationId xmlns:a16="http://schemas.microsoft.com/office/drawing/2014/main" id="{933F4960-63AF-A84C-B009-410701F6CBF5}"/>
              </a:ext>
            </a:extLst>
          </p:cNvPr>
          <p:cNvPicPr>
            <a:picLocks noChangeAspect="1"/>
          </p:cNvPicPr>
          <p:nvPr/>
        </p:nvPicPr>
        <p:blipFill>
          <a:blip r:embed="rId2"/>
          <a:srcRect/>
          <a:stretch/>
        </p:blipFill>
        <p:spPr>
          <a:xfrm>
            <a:off x="10989749" y="5561052"/>
            <a:ext cx="708740" cy="945809"/>
          </a:xfrm>
          <a:prstGeom prst="rect">
            <a:avLst/>
          </a:prstGeom>
        </p:spPr>
      </p:pic>
    </p:spTree>
    <p:extLst>
      <p:ext uri="{BB962C8B-B14F-4D97-AF65-F5344CB8AC3E}">
        <p14:creationId xmlns:p14="http://schemas.microsoft.com/office/powerpoint/2010/main" val="1599194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 diagram dark">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D81A3E1B-C332-BE46-9FEB-739A7F90AAC9}"/>
              </a:ext>
            </a:extLst>
          </p:cNvPr>
          <p:cNvSpPr/>
          <p:nvPr/>
        </p:nvSpPr>
        <p:spPr>
          <a:xfrm>
            <a:off x="192088" y="187656"/>
            <a:ext cx="11807825" cy="64814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a:xfrm>
            <a:off x="1620000" y="359999"/>
            <a:ext cx="8820000" cy="1199860"/>
          </a:xfrm>
        </p:spPr>
        <p:txBody>
          <a:bodyPr bIns="0" anchor="ctr" anchorCtr="0">
            <a:normAutofit/>
          </a:bodyPr>
          <a:lstStyle>
            <a:lvl1pPr>
              <a:defRPr sz="4800">
                <a:solidFill>
                  <a:schemeClr val="bg1"/>
                </a:solidFill>
              </a:defRPr>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1620000" y="1559859"/>
            <a:ext cx="8820000" cy="456014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vl6pPr>
              <a:buClr>
                <a:schemeClr val="accent6"/>
              </a:buClr>
              <a:defRPr>
                <a:solidFill>
                  <a:schemeClr val="bg1"/>
                </a:solidFill>
              </a:defRPr>
            </a:lvl6pPr>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5" name="Bildobjekt 4">
            <a:extLst>
              <a:ext uri="{FF2B5EF4-FFF2-40B4-BE49-F238E27FC236}">
                <a16:creationId xmlns:a16="http://schemas.microsoft.com/office/drawing/2014/main" id="{12C348BE-4CF4-A845-A104-4CE7946E58FE}"/>
              </a:ext>
            </a:extLst>
          </p:cNvPr>
          <p:cNvPicPr>
            <a:picLocks noChangeAspect="1"/>
          </p:cNvPicPr>
          <p:nvPr/>
        </p:nvPicPr>
        <p:blipFill>
          <a:blip r:embed="rId2"/>
          <a:srcRect/>
          <a:stretch/>
        </p:blipFill>
        <p:spPr>
          <a:xfrm>
            <a:off x="10989749" y="5561052"/>
            <a:ext cx="708739" cy="945809"/>
          </a:xfrm>
          <a:prstGeom prst="rect">
            <a:avLst/>
          </a:prstGeom>
        </p:spPr>
      </p:pic>
    </p:spTree>
    <p:extLst>
      <p:ext uri="{BB962C8B-B14F-4D97-AF65-F5344CB8AC3E}">
        <p14:creationId xmlns:p14="http://schemas.microsoft.com/office/powerpoint/2010/main" val="2786779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 bulky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a:xfrm>
            <a:off x="900000" y="188914"/>
            <a:ext cx="10440000" cy="1071086"/>
          </a:xfrm>
        </p:spPr>
        <p:txBody>
          <a:bodyPr bIns="0" anchor="ctr" anchorCtr="0">
            <a:normAutofit/>
          </a:bodyPr>
          <a:lstStyle>
            <a:lvl1pPr>
              <a:defRPr sz="4800"/>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900000" y="1259998"/>
            <a:ext cx="10440000" cy="5409090"/>
          </a:xfrm>
        </p:spPr>
        <p:txBody>
          <a:bodyPr/>
          <a:lstStyle>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4" name="Bildobjekt 3">
            <a:extLst>
              <a:ext uri="{FF2B5EF4-FFF2-40B4-BE49-F238E27FC236}">
                <a16:creationId xmlns:a16="http://schemas.microsoft.com/office/drawing/2014/main" id="{351F9240-81BB-8B49-9FD3-43F9228B368F}"/>
              </a:ext>
            </a:extLst>
          </p:cNvPr>
          <p:cNvPicPr>
            <a:picLocks noChangeAspect="1"/>
          </p:cNvPicPr>
          <p:nvPr/>
        </p:nvPicPr>
        <p:blipFill>
          <a:blip r:embed="rId2"/>
          <a:srcRect/>
          <a:stretch/>
        </p:blipFill>
        <p:spPr>
          <a:xfrm>
            <a:off x="10989749" y="5561052"/>
            <a:ext cx="708740" cy="945809"/>
          </a:xfrm>
          <a:prstGeom prst="rect">
            <a:avLst/>
          </a:prstGeom>
        </p:spPr>
      </p:pic>
    </p:spTree>
    <p:extLst>
      <p:ext uri="{BB962C8B-B14F-4D97-AF65-F5344CB8AC3E}">
        <p14:creationId xmlns:p14="http://schemas.microsoft.com/office/powerpoint/2010/main" val="1042562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 bulky content dark">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4E7D8CD1-C060-BC4F-99D0-93925AD78847}"/>
              </a:ext>
            </a:extLst>
          </p:cNvPr>
          <p:cNvSpPr/>
          <p:nvPr/>
        </p:nvSpPr>
        <p:spPr>
          <a:xfrm>
            <a:off x="192088" y="187656"/>
            <a:ext cx="11807825" cy="64814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a:xfrm>
            <a:off x="900000" y="188914"/>
            <a:ext cx="10440000" cy="1071086"/>
          </a:xfrm>
        </p:spPr>
        <p:txBody>
          <a:bodyPr bIns="0" anchor="ctr" anchorCtr="0">
            <a:normAutofit/>
          </a:bodyPr>
          <a:lstStyle>
            <a:lvl1pPr>
              <a:defRPr sz="4800">
                <a:solidFill>
                  <a:schemeClr val="bg1"/>
                </a:solidFill>
              </a:defRPr>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900000" y="1259998"/>
            <a:ext cx="10440000" cy="5409089"/>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vl6pPr>
              <a:buClr>
                <a:schemeClr val="accent6"/>
              </a:buClr>
              <a:defRPr>
                <a:solidFill>
                  <a:schemeClr val="bg1"/>
                </a:solidFill>
              </a:defRPr>
            </a:lvl6pPr>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5" name="Bildobjekt 4">
            <a:extLst>
              <a:ext uri="{FF2B5EF4-FFF2-40B4-BE49-F238E27FC236}">
                <a16:creationId xmlns:a16="http://schemas.microsoft.com/office/drawing/2014/main" id="{59BEFE16-2911-FD4B-9C79-914CA91C2DF3}"/>
              </a:ext>
            </a:extLst>
          </p:cNvPr>
          <p:cNvPicPr>
            <a:picLocks noChangeAspect="1"/>
          </p:cNvPicPr>
          <p:nvPr/>
        </p:nvPicPr>
        <p:blipFill>
          <a:blip r:embed="rId2"/>
          <a:srcRect/>
          <a:stretch/>
        </p:blipFill>
        <p:spPr>
          <a:xfrm>
            <a:off x="10989749" y="5561052"/>
            <a:ext cx="708739" cy="945809"/>
          </a:xfrm>
          <a:prstGeom prst="rect">
            <a:avLst/>
          </a:prstGeom>
        </p:spPr>
      </p:pic>
    </p:spTree>
    <p:extLst>
      <p:ext uri="{BB962C8B-B14F-4D97-AF65-F5344CB8AC3E}">
        <p14:creationId xmlns:p14="http://schemas.microsoft.com/office/powerpoint/2010/main" val="1093375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 large text box">
    <p:spTree>
      <p:nvGrpSpPr>
        <p:cNvPr id="1" name=""/>
        <p:cNvGrpSpPr/>
        <p:nvPr/>
      </p:nvGrpSpPr>
      <p:grpSpPr>
        <a:xfrm>
          <a:off x="0" y="0"/>
          <a:ext cx="0" cy="0"/>
          <a:chOff x="0" y="0"/>
          <a:chExt cx="0" cy="0"/>
        </a:xfrm>
      </p:grpSpPr>
      <p:sp>
        <p:nvSpPr>
          <p:cNvPr id="6" name="Platshållare för bild 5">
            <a:extLst>
              <a:ext uri="{FF2B5EF4-FFF2-40B4-BE49-F238E27FC236}">
                <a16:creationId xmlns:a16="http://schemas.microsoft.com/office/drawing/2014/main" id="{BA0ABDCC-D188-2F40-92DB-269FBA094FC3}"/>
              </a:ext>
            </a:extLst>
          </p:cNvPr>
          <p:cNvSpPr>
            <a:spLocks noGrp="1"/>
          </p:cNvSpPr>
          <p:nvPr>
            <p:ph type="pic" sz="quarter" idx="10" hasCustomPrompt="1"/>
          </p:nvPr>
        </p:nvSpPr>
        <p:spPr>
          <a:xfrm>
            <a:off x="192088" y="188913"/>
            <a:ext cx="11807825" cy="6480175"/>
          </a:xfrm>
          <a:solidFill>
            <a:schemeClr val="bg2"/>
          </a:solidFill>
        </p:spPr>
        <p:txBody>
          <a:bodyPr/>
          <a:lstStyle/>
          <a:p>
            <a:r>
              <a:rPr lang="en-GB" noProof="0" dirty="0"/>
              <a:t>Drag an image here or click the icon to add background image</a:t>
            </a:r>
          </a:p>
        </p:txBody>
      </p:sp>
      <p:sp>
        <p:nvSpPr>
          <p:cNvPr id="2" name="Rubrik 1">
            <a:extLst>
              <a:ext uri="{FF2B5EF4-FFF2-40B4-BE49-F238E27FC236}">
                <a16:creationId xmlns:a16="http://schemas.microsoft.com/office/drawing/2014/main" id="{5D19B9C2-70AA-3747-8E78-329608E61B63}"/>
              </a:ext>
            </a:extLst>
          </p:cNvPr>
          <p:cNvSpPr>
            <a:spLocks noGrp="1"/>
          </p:cNvSpPr>
          <p:nvPr>
            <p:ph type="title" hasCustomPrompt="1"/>
          </p:nvPr>
        </p:nvSpPr>
        <p:spPr>
          <a:xfrm>
            <a:off x="6897600" y="4880235"/>
            <a:ext cx="5294400" cy="1205418"/>
          </a:xfrm>
          <a:solidFill>
            <a:schemeClr val="bg1"/>
          </a:solidFill>
        </p:spPr>
        <p:txBody>
          <a:bodyPr wrap="square" lIns="540000" tIns="360000" rIns="360000" bIns="468000">
            <a:spAutoFit/>
          </a:bodyPr>
          <a:lstStyle>
            <a:lvl1pPr>
              <a:lnSpc>
                <a:spcPct val="100000"/>
              </a:lnSpc>
              <a:defRPr sz="2400" baseline="0"/>
            </a:lvl1pPr>
          </a:lstStyle>
          <a:p>
            <a:r>
              <a:rPr lang="en-GB" noProof="0" dirty="0"/>
              <a:t>Add text</a:t>
            </a:r>
          </a:p>
        </p:txBody>
      </p:sp>
    </p:spTree>
    <p:extLst>
      <p:ext uri="{BB962C8B-B14F-4D97-AF65-F5344CB8AC3E}">
        <p14:creationId xmlns:p14="http://schemas.microsoft.com/office/powerpoint/2010/main" val="1928042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mage + small text box">
    <p:spTree>
      <p:nvGrpSpPr>
        <p:cNvPr id="1" name=""/>
        <p:cNvGrpSpPr/>
        <p:nvPr/>
      </p:nvGrpSpPr>
      <p:grpSpPr>
        <a:xfrm>
          <a:off x="0" y="0"/>
          <a:ext cx="0" cy="0"/>
          <a:chOff x="0" y="0"/>
          <a:chExt cx="0" cy="0"/>
        </a:xfrm>
      </p:grpSpPr>
      <p:sp>
        <p:nvSpPr>
          <p:cNvPr id="6" name="Platshållare för bild 5">
            <a:extLst>
              <a:ext uri="{FF2B5EF4-FFF2-40B4-BE49-F238E27FC236}">
                <a16:creationId xmlns:a16="http://schemas.microsoft.com/office/drawing/2014/main" id="{BA0ABDCC-D188-2F40-92DB-269FBA094FC3}"/>
              </a:ext>
            </a:extLst>
          </p:cNvPr>
          <p:cNvSpPr>
            <a:spLocks noGrp="1"/>
          </p:cNvSpPr>
          <p:nvPr>
            <p:ph type="pic" sz="quarter" idx="10" hasCustomPrompt="1"/>
          </p:nvPr>
        </p:nvSpPr>
        <p:spPr>
          <a:xfrm>
            <a:off x="192088" y="188913"/>
            <a:ext cx="11807825" cy="6480175"/>
          </a:xfrm>
          <a:solidFill>
            <a:schemeClr val="bg2"/>
          </a:solidFill>
        </p:spPr>
        <p:txBody>
          <a:bodyPr/>
          <a:lstStyle/>
          <a:p>
            <a:r>
              <a:rPr lang="en-GB" noProof="0" dirty="0"/>
              <a:t>Drag an image here or click the icon to add background image</a:t>
            </a:r>
          </a:p>
          <a:p>
            <a:endParaRPr lang="en-GB" noProof="0" dirty="0" err="1"/>
          </a:p>
        </p:txBody>
      </p:sp>
      <p:sp>
        <p:nvSpPr>
          <p:cNvPr id="5" name="Rubrik 1">
            <a:extLst>
              <a:ext uri="{FF2B5EF4-FFF2-40B4-BE49-F238E27FC236}">
                <a16:creationId xmlns:a16="http://schemas.microsoft.com/office/drawing/2014/main" id="{BC89AA35-97B1-624B-B69D-58914AF5B3AE}"/>
              </a:ext>
            </a:extLst>
          </p:cNvPr>
          <p:cNvSpPr>
            <a:spLocks noGrp="1"/>
          </p:cNvSpPr>
          <p:nvPr>
            <p:ph type="title" hasCustomPrompt="1"/>
          </p:nvPr>
        </p:nvSpPr>
        <p:spPr>
          <a:xfrm>
            <a:off x="8075612" y="4880235"/>
            <a:ext cx="4116387" cy="1205418"/>
          </a:xfrm>
          <a:solidFill>
            <a:schemeClr val="bg1"/>
          </a:solidFill>
        </p:spPr>
        <p:txBody>
          <a:bodyPr wrap="square" lIns="540000" tIns="360000" rIns="360000" bIns="468000">
            <a:spAutoFit/>
          </a:bodyPr>
          <a:lstStyle>
            <a:lvl1pPr>
              <a:lnSpc>
                <a:spcPct val="100000"/>
              </a:lnSpc>
              <a:defRPr sz="2400" baseline="0"/>
            </a:lvl1pPr>
          </a:lstStyle>
          <a:p>
            <a:r>
              <a:rPr lang="en-GB" noProof="0" dirty="0"/>
              <a:t>Add text</a:t>
            </a:r>
          </a:p>
        </p:txBody>
      </p:sp>
    </p:spTree>
    <p:extLst>
      <p:ext uri="{BB962C8B-B14F-4D97-AF65-F5344CB8AC3E}">
        <p14:creationId xmlns:p14="http://schemas.microsoft.com/office/powerpoint/2010/main" val="3244974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6EFEA4A-5ABD-6A4D-88CB-42E58CB14292}"/>
              </a:ext>
            </a:extLst>
          </p:cNvPr>
          <p:cNvSpPr>
            <a:spLocks noGrp="1"/>
          </p:cNvSpPr>
          <p:nvPr>
            <p:ph type="title" hasCustomPrompt="1"/>
          </p:nvPr>
        </p:nvSpPr>
        <p:spPr>
          <a:xfrm>
            <a:off x="550800" y="2786400"/>
            <a:ext cx="11088000" cy="615553"/>
          </a:xfrm>
        </p:spPr>
        <p:txBody>
          <a:bodyPr bIns="0" anchor="ctr" anchorCtr="0">
            <a:spAutoFit/>
          </a:bodyPr>
          <a:lstStyle>
            <a:lvl1pPr algn="ctr">
              <a:lnSpc>
                <a:spcPct val="100000"/>
              </a:lnSpc>
              <a:defRPr sz="4000"/>
            </a:lvl1pPr>
          </a:lstStyle>
          <a:p>
            <a:r>
              <a:rPr lang="en-GB" noProof="0" dirty="0"/>
              <a:t>Add text</a:t>
            </a:r>
          </a:p>
        </p:txBody>
      </p:sp>
      <p:pic>
        <p:nvPicPr>
          <p:cNvPr id="3" name="Bildobjekt 2">
            <a:extLst>
              <a:ext uri="{FF2B5EF4-FFF2-40B4-BE49-F238E27FC236}">
                <a16:creationId xmlns:a16="http://schemas.microsoft.com/office/drawing/2014/main" id="{2E25D466-6AB5-9440-85AE-FC77B66D0469}"/>
              </a:ext>
            </a:extLst>
          </p:cNvPr>
          <p:cNvPicPr>
            <a:picLocks noChangeAspect="1"/>
          </p:cNvPicPr>
          <p:nvPr/>
        </p:nvPicPr>
        <p:blipFill>
          <a:blip r:embed="rId2"/>
          <a:srcRect/>
          <a:stretch/>
        </p:blipFill>
        <p:spPr>
          <a:xfrm>
            <a:off x="10989749" y="5561052"/>
            <a:ext cx="708740" cy="945809"/>
          </a:xfrm>
          <a:prstGeom prst="rect">
            <a:avLst/>
          </a:prstGeom>
        </p:spPr>
      </p:pic>
    </p:spTree>
    <p:extLst>
      <p:ext uri="{BB962C8B-B14F-4D97-AF65-F5344CB8AC3E}">
        <p14:creationId xmlns:p14="http://schemas.microsoft.com/office/powerpoint/2010/main" val="3343441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tatement dark">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F29DD6FC-67D4-1147-8BFB-BFE7374E65BA}"/>
              </a:ext>
            </a:extLst>
          </p:cNvPr>
          <p:cNvSpPr/>
          <p:nvPr/>
        </p:nvSpPr>
        <p:spPr>
          <a:xfrm>
            <a:off x="192088" y="187656"/>
            <a:ext cx="11807825" cy="64814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06EFEA4A-5ABD-6A4D-88CB-42E58CB14292}"/>
              </a:ext>
            </a:extLst>
          </p:cNvPr>
          <p:cNvSpPr>
            <a:spLocks noGrp="1"/>
          </p:cNvSpPr>
          <p:nvPr>
            <p:ph type="title" hasCustomPrompt="1"/>
          </p:nvPr>
        </p:nvSpPr>
        <p:spPr>
          <a:xfrm>
            <a:off x="550800" y="2785298"/>
            <a:ext cx="11088000" cy="615553"/>
          </a:xfrm>
        </p:spPr>
        <p:txBody>
          <a:bodyPr bIns="0" anchor="ctr" anchorCtr="0">
            <a:spAutoFit/>
          </a:bodyPr>
          <a:lstStyle>
            <a:lvl1pPr algn="ctr">
              <a:lnSpc>
                <a:spcPct val="100000"/>
              </a:lnSpc>
              <a:defRPr sz="4000">
                <a:solidFill>
                  <a:schemeClr val="bg1"/>
                </a:solidFill>
              </a:defRPr>
            </a:lvl1pPr>
          </a:lstStyle>
          <a:p>
            <a:r>
              <a:rPr lang="en-GB" noProof="0" dirty="0"/>
              <a:t>Add text</a:t>
            </a:r>
          </a:p>
        </p:txBody>
      </p:sp>
      <p:pic>
        <p:nvPicPr>
          <p:cNvPr id="4" name="Bildobjekt 3">
            <a:extLst>
              <a:ext uri="{FF2B5EF4-FFF2-40B4-BE49-F238E27FC236}">
                <a16:creationId xmlns:a16="http://schemas.microsoft.com/office/drawing/2014/main" id="{B624D84F-F750-A94E-A87E-FC5BDF931DA0}"/>
              </a:ext>
            </a:extLst>
          </p:cNvPr>
          <p:cNvPicPr>
            <a:picLocks noChangeAspect="1"/>
          </p:cNvPicPr>
          <p:nvPr/>
        </p:nvPicPr>
        <p:blipFill>
          <a:blip r:embed="rId2"/>
          <a:srcRect/>
          <a:stretch/>
        </p:blipFill>
        <p:spPr>
          <a:xfrm>
            <a:off x="10989749" y="5561052"/>
            <a:ext cx="708739" cy="945809"/>
          </a:xfrm>
          <a:prstGeom prst="rect">
            <a:avLst/>
          </a:prstGeom>
        </p:spPr>
      </p:pic>
    </p:spTree>
    <p:extLst>
      <p:ext uri="{BB962C8B-B14F-4D97-AF65-F5344CB8AC3E}">
        <p14:creationId xmlns:p14="http://schemas.microsoft.com/office/powerpoint/2010/main" val="2902546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llage">
    <p:spTree>
      <p:nvGrpSpPr>
        <p:cNvPr id="1" name=""/>
        <p:cNvGrpSpPr/>
        <p:nvPr/>
      </p:nvGrpSpPr>
      <p:grpSpPr>
        <a:xfrm>
          <a:off x="0" y="0"/>
          <a:ext cx="0" cy="0"/>
          <a:chOff x="0" y="0"/>
          <a:chExt cx="0" cy="0"/>
        </a:xfrm>
      </p:grpSpPr>
      <p:sp>
        <p:nvSpPr>
          <p:cNvPr id="4" name="Platshållare för bild 3">
            <a:extLst>
              <a:ext uri="{FF2B5EF4-FFF2-40B4-BE49-F238E27FC236}">
                <a16:creationId xmlns:a16="http://schemas.microsoft.com/office/drawing/2014/main" id="{B3015678-1B21-F548-AB9E-9C139C0F751E}"/>
              </a:ext>
            </a:extLst>
          </p:cNvPr>
          <p:cNvSpPr>
            <a:spLocks noGrp="1"/>
          </p:cNvSpPr>
          <p:nvPr>
            <p:ph type="pic" sz="quarter" idx="10" hasCustomPrompt="1"/>
          </p:nvPr>
        </p:nvSpPr>
        <p:spPr>
          <a:xfrm>
            <a:off x="192088" y="188913"/>
            <a:ext cx="3924300" cy="3240087"/>
          </a:xfrm>
        </p:spPr>
        <p:txBody>
          <a:bodyPr/>
          <a:lstStyle/>
          <a:p>
            <a:r>
              <a:rPr lang="en-GB" noProof="0" dirty="0"/>
              <a:t>Add image</a:t>
            </a:r>
          </a:p>
        </p:txBody>
      </p:sp>
      <p:sp>
        <p:nvSpPr>
          <p:cNvPr id="5" name="Platshållare för bild 3">
            <a:extLst>
              <a:ext uri="{FF2B5EF4-FFF2-40B4-BE49-F238E27FC236}">
                <a16:creationId xmlns:a16="http://schemas.microsoft.com/office/drawing/2014/main" id="{8AF7B282-EE79-CC45-BF9C-0671C9A487DD}"/>
              </a:ext>
            </a:extLst>
          </p:cNvPr>
          <p:cNvSpPr>
            <a:spLocks noGrp="1"/>
          </p:cNvSpPr>
          <p:nvPr>
            <p:ph type="pic" sz="quarter" idx="11" hasCustomPrompt="1"/>
          </p:nvPr>
        </p:nvSpPr>
        <p:spPr>
          <a:xfrm>
            <a:off x="4116388" y="188913"/>
            <a:ext cx="3959224" cy="3240087"/>
          </a:xfrm>
        </p:spPr>
        <p:txBody>
          <a:bodyPr/>
          <a:lstStyle/>
          <a:p>
            <a:r>
              <a:rPr lang="en-GB" noProof="0" dirty="0"/>
              <a:t>Add image</a:t>
            </a:r>
          </a:p>
        </p:txBody>
      </p:sp>
      <p:sp>
        <p:nvSpPr>
          <p:cNvPr id="6" name="Platshållare för bild 3">
            <a:extLst>
              <a:ext uri="{FF2B5EF4-FFF2-40B4-BE49-F238E27FC236}">
                <a16:creationId xmlns:a16="http://schemas.microsoft.com/office/drawing/2014/main" id="{F692A12B-7004-EE49-9971-D747A70447CA}"/>
              </a:ext>
            </a:extLst>
          </p:cNvPr>
          <p:cNvSpPr>
            <a:spLocks noGrp="1"/>
          </p:cNvSpPr>
          <p:nvPr>
            <p:ph type="pic" sz="quarter" idx="12" hasCustomPrompt="1"/>
          </p:nvPr>
        </p:nvSpPr>
        <p:spPr>
          <a:xfrm>
            <a:off x="8075612" y="188913"/>
            <a:ext cx="3924302" cy="3240087"/>
          </a:xfrm>
        </p:spPr>
        <p:txBody>
          <a:bodyPr/>
          <a:lstStyle/>
          <a:p>
            <a:r>
              <a:rPr lang="en-GB" noProof="0" dirty="0"/>
              <a:t>Add image</a:t>
            </a:r>
          </a:p>
        </p:txBody>
      </p:sp>
      <p:sp>
        <p:nvSpPr>
          <p:cNvPr id="15" name="Platshållare för bild 3">
            <a:extLst>
              <a:ext uri="{FF2B5EF4-FFF2-40B4-BE49-F238E27FC236}">
                <a16:creationId xmlns:a16="http://schemas.microsoft.com/office/drawing/2014/main" id="{0DB67BB7-8CB4-5046-8AC2-E508709ACA09}"/>
              </a:ext>
            </a:extLst>
          </p:cNvPr>
          <p:cNvSpPr>
            <a:spLocks noGrp="1"/>
          </p:cNvSpPr>
          <p:nvPr>
            <p:ph type="pic" sz="quarter" idx="16" hasCustomPrompt="1"/>
          </p:nvPr>
        </p:nvSpPr>
        <p:spPr>
          <a:xfrm>
            <a:off x="192088" y="3428998"/>
            <a:ext cx="3924300" cy="3240087"/>
          </a:xfrm>
        </p:spPr>
        <p:txBody>
          <a:bodyPr/>
          <a:lstStyle/>
          <a:p>
            <a:r>
              <a:rPr lang="en-GB" noProof="0" dirty="0"/>
              <a:t>Add image</a:t>
            </a:r>
          </a:p>
        </p:txBody>
      </p:sp>
      <p:sp>
        <p:nvSpPr>
          <p:cNvPr id="16" name="Platshållare för bild 3">
            <a:extLst>
              <a:ext uri="{FF2B5EF4-FFF2-40B4-BE49-F238E27FC236}">
                <a16:creationId xmlns:a16="http://schemas.microsoft.com/office/drawing/2014/main" id="{04D25F2B-1A76-3943-8341-1E952FF295D3}"/>
              </a:ext>
            </a:extLst>
          </p:cNvPr>
          <p:cNvSpPr>
            <a:spLocks noGrp="1"/>
          </p:cNvSpPr>
          <p:nvPr>
            <p:ph type="pic" sz="quarter" idx="17" hasCustomPrompt="1"/>
          </p:nvPr>
        </p:nvSpPr>
        <p:spPr>
          <a:xfrm>
            <a:off x="4116388" y="3428997"/>
            <a:ext cx="3959224" cy="3240087"/>
          </a:xfrm>
        </p:spPr>
        <p:txBody>
          <a:bodyPr/>
          <a:lstStyle/>
          <a:p>
            <a:r>
              <a:rPr lang="en-GB" noProof="0" dirty="0"/>
              <a:t>Add image</a:t>
            </a:r>
          </a:p>
        </p:txBody>
      </p:sp>
      <p:sp>
        <p:nvSpPr>
          <p:cNvPr id="14" name="Platshållare för bild 3">
            <a:extLst>
              <a:ext uri="{FF2B5EF4-FFF2-40B4-BE49-F238E27FC236}">
                <a16:creationId xmlns:a16="http://schemas.microsoft.com/office/drawing/2014/main" id="{7D21BC8F-843D-4545-8437-C52123F558EE}"/>
              </a:ext>
            </a:extLst>
          </p:cNvPr>
          <p:cNvSpPr>
            <a:spLocks noGrp="1"/>
          </p:cNvSpPr>
          <p:nvPr>
            <p:ph type="pic" sz="quarter" idx="15" hasCustomPrompt="1"/>
          </p:nvPr>
        </p:nvSpPr>
        <p:spPr>
          <a:xfrm>
            <a:off x="8075612" y="3428999"/>
            <a:ext cx="3924302" cy="3240087"/>
          </a:xfrm>
        </p:spPr>
        <p:txBody>
          <a:bodyPr/>
          <a:lstStyle/>
          <a:p>
            <a:r>
              <a:rPr lang="en-GB" noProof="0" dirty="0"/>
              <a:t>Add image</a:t>
            </a:r>
          </a:p>
        </p:txBody>
      </p:sp>
      <p:sp>
        <p:nvSpPr>
          <p:cNvPr id="8" name="Rubrik 1">
            <a:extLst>
              <a:ext uri="{FF2B5EF4-FFF2-40B4-BE49-F238E27FC236}">
                <a16:creationId xmlns:a16="http://schemas.microsoft.com/office/drawing/2014/main" id="{D971C67A-26E8-0C4A-982B-7B5FF0696180}"/>
              </a:ext>
            </a:extLst>
          </p:cNvPr>
          <p:cNvSpPr>
            <a:spLocks noGrp="1"/>
          </p:cNvSpPr>
          <p:nvPr>
            <p:ph type="title" hasCustomPrompt="1"/>
          </p:nvPr>
        </p:nvSpPr>
        <p:spPr>
          <a:xfrm>
            <a:off x="192088" y="-406473"/>
            <a:ext cx="9266160" cy="304699"/>
          </a:xfrm>
        </p:spPr>
        <p:txBody>
          <a:bodyPr wrap="square" lIns="0" tIns="0" rIns="0" bIns="0">
            <a:spAutoFit/>
          </a:bodyPr>
          <a:lstStyle>
            <a:lvl1pPr>
              <a:defRPr sz="2200" baseline="0">
                <a:latin typeface="Arial" panose="020B0604020202020204" pitchFamily="34" charset="0"/>
                <a:cs typeface="Arial" panose="020B0604020202020204" pitchFamily="34" charset="0"/>
              </a:defRPr>
            </a:lvl1pPr>
          </a:lstStyle>
          <a:p>
            <a:r>
              <a:rPr lang="en-GB" noProof="0" dirty="0"/>
              <a:t>Click here to add a title</a:t>
            </a:r>
          </a:p>
        </p:txBody>
      </p:sp>
    </p:spTree>
    <p:extLst>
      <p:ext uri="{BB962C8B-B14F-4D97-AF65-F5344CB8AC3E}">
        <p14:creationId xmlns:p14="http://schemas.microsoft.com/office/powerpoint/2010/main" val="21917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longer">
    <p:spTree>
      <p:nvGrpSpPr>
        <p:cNvPr id="1" name=""/>
        <p:cNvGrpSpPr/>
        <p:nvPr/>
      </p:nvGrpSpPr>
      <p:grpSpPr>
        <a:xfrm>
          <a:off x="0" y="0"/>
          <a:ext cx="0" cy="0"/>
          <a:chOff x="0" y="0"/>
          <a:chExt cx="0" cy="0"/>
        </a:xfrm>
      </p:grpSpPr>
      <p:pic>
        <p:nvPicPr>
          <p:cNvPr id="18" name="Bildobjekt 17">
            <a:extLst>
              <a:ext uri="{FF2B5EF4-FFF2-40B4-BE49-F238E27FC236}">
                <a16:creationId xmlns:a16="http://schemas.microsoft.com/office/drawing/2014/main" id="{B9FAF899-14FA-F046-96DB-82762ED4101E}"/>
              </a:ext>
            </a:extLst>
          </p:cNvPr>
          <p:cNvPicPr>
            <a:picLocks noChangeAspect="1"/>
          </p:cNvPicPr>
          <p:nvPr/>
        </p:nvPicPr>
        <p:blipFill rotWithShape="1">
          <a:blip r:embed="rId2"/>
          <a:srcRect t="1410" b="15718"/>
          <a:stretch/>
        </p:blipFill>
        <p:spPr>
          <a:xfrm>
            <a:off x="192088" y="188913"/>
            <a:ext cx="11807825" cy="6480175"/>
          </a:xfrm>
          <a:prstGeom prst="rect">
            <a:avLst/>
          </a:prstGeom>
        </p:spPr>
      </p:pic>
      <p:sp>
        <p:nvSpPr>
          <p:cNvPr id="22" name="Rektangel 2">
            <a:extLst>
              <a:ext uri="{FF2B5EF4-FFF2-40B4-BE49-F238E27FC236}">
                <a16:creationId xmlns:a16="http://schemas.microsoft.com/office/drawing/2014/main" id="{1E6DED82-8490-6141-A0AD-5A832A551408}"/>
              </a:ext>
            </a:extLst>
          </p:cNvPr>
          <p:cNvSpPr/>
          <p:nvPr/>
        </p:nvSpPr>
        <p:spPr>
          <a:xfrm>
            <a:off x="135627" y="123307"/>
            <a:ext cx="4264252" cy="2479783"/>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 fmla="*/ 0 w 4488028"/>
              <a:gd name="connsiteY0" fmla="*/ 0 h 2937993"/>
              <a:gd name="connsiteX1" fmla="*/ 4488028 w 4488028"/>
              <a:gd name="connsiteY1" fmla="*/ 0 h 2937993"/>
              <a:gd name="connsiteX2" fmla="*/ 0 w 4488028"/>
              <a:gd name="connsiteY2" fmla="*/ 2937993 h 2937993"/>
              <a:gd name="connsiteX3" fmla="*/ 0 w 4488028"/>
              <a:gd name="connsiteY3" fmla="*/ 0 h 2937993"/>
            </a:gdLst>
            <a:ahLst/>
            <a:cxnLst>
              <a:cxn ang="0">
                <a:pos x="connsiteX0" y="connsiteY0"/>
              </a:cxn>
              <a:cxn ang="0">
                <a:pos x="connsiteX1" y="connsiteY1"/>
              </a:cxn>
              <a:cxn ang="0">
                <a:pos x="connsiteX2" y="connsiteY2"/>
              </a:cxn>
              <a:cxn ang="0">
                <a:pos x="connsiteX3" y="connsiteY3"/>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600000" scaled="0"/>
            <a:tileRect/>
          </a:gradFill>
          <a:ln w="12700" cap="flat">
            <a:noFill/>
            <a:miter lim="400000"/>
          </a:ln>
          <a:effectLst/>
          <a:sp3d/>
        </p:spPr>
        <p:txBody>
          <a:bodyPr rot="0" spcFirstLastPara="1" vertOverflow="overflow" horzOverflow="overflow" vert="horz" wrap="square" lIns="50800" tIns="50800" rIns="50800" bIns="50800" numCol="1" spcCol="38100" rtlCol="0" anchor="t" anchorCtr="0">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Helvetica Light"/>
              <a:sym typeface="Helvetica Light"/>
            </a:endParaRPr>
          </a:p>
        </p:txBody>
      </p:sp>
      <p:pic>
        <p:nvPicPr>
          <p:cNvPr id="11" name="Bildobjekt 10" descr="Lund University's logotype.">
            <a:extLst>
              <a:ext uri="{FF2B5EF4-FFF2-40B4-BE49-F238E27FC236}">
                <a16:creationId xmlns:a16="http://schemas.microsoft.com/office/drawing/2014/main" id="{642E6626-F4CE-8846-81B4-39A44570A073}"/>
              </a:ext>
            </a:extLst>
          </p:cNvPr>
          <p:cNvPicPr>
            <a:picLocks noChangeAspect="1"/>
          </p:cNvPicPr>
          <p:nvPr/>
        </p:nvPicPr>
        <p:blipFill>
          <a:blip r:embed="rId3"/>
          <a:srcRect/>
          <a:stretch/>
        </p:blipFill>
        <p:spPr>
          <a:xfrm>
            <a:off x="476746" y="353139"/>
            <a:ext cx="744262" cy="993215"/>
          </a:xfrm>
          <a:prstGeom prst="rect">
            <a:avLst/>
          </a:prstGeom>
        </p:spPr>
      </p:pic>
      <p:sp>
        <p:nvSpPr>
          <p:cNvPr id="3" name="Rektangel 2">
            <a:extLst>
              <a:ext uri="{FF2B5EF4-FFF2-40B4-BE49-F238E27FC236}">
                <a16:creationId xmlns:a16="http://schemas.microsoft.com/office/drawing/2014/main" id="{CC78BE5A-F044-6E4A-86D0-B28B85339425}"/>
              </a:ext>
            </a:extLst>
          </p:cNvPr>
          <p:cNvSpPr/>
          <p:nvPr/>
        </p:nvSpPr>
        <p:spPr>
          <a:xfrm>
            <a:off x="5439210" y="1484556"/>
            <a:ext cx="6752790" cy="259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A1A56743-FB24-1849-93B5-ADD6F23CD397}"/>
              </a:ext>
            </a:extLst>
          </p:cNvPr>
          <p:cNvSpPr>
            <a:spLocks noGrp="1"/>
          </p:cNvSpPr>
          <p:nvPr>
            <p:ph type="title" hasCustomPrompt="1"/>
          </p:nvPr>
        </p:nvSpPr>
        <p:spPr>
          <a:xfrm>
            <a:off x="5854311" y="1859358"/>
            <a:ext cx="6144864" cy="1292662"/>
          </a:xfrm>
        </p:spPr>
        <p:txBody>
          <a:bodyPr wrap="square" bIns="0" anchor="t" anchorCtr="0">
            <a:spAutoFit/>
          </a:bodyPr>
          <a:lstStyle>
            <a:lvl1pPr>
              <a:lnSpc>
                <a:spcPct val="100000"/>
              </a:lnSpc>
              <a:defRPr sz="4200"/>
            </a:lvl1pPr>
          </a:lstStyle>
          <a:p>
            <a:r>
              <a:rPr lang="en-GB" noProof="0"/>
              <a:t>Title slide for longer headline</a:t>
            </a:r>
          </a:p>
        </p:txBody>
      </p:sp>
      <p:cxnSp>
        <p:nvCxnSpPr>
          <p:cNvPr id="7" name="Rak 6">
            <a:extLst>
              <a:ext uri="{FF2B5EF4-FFF2-40B4-BE49-F238E27FC236}">
                <a16:creationId xmlns:a16="http://schemas.microsoft.com/office/drawing/2014/main" id="{6EB25FC1-ABE1-A344-8F65-DA7EE26B4227}"/>
              </a:ext>
            </a:extLst>
          </p:cNvPr>
          <p:cNvCxnSpPr>
            <a:cxnSpLocks/>
          </p:cNvCxnSpPr>
          <p:nvPr/>
        </p:nvCxnSpPr>
        <p:spPr>
          <a:xfrm>
            <a:off x="5854930" y="3353694"/>
            <a:ext cx="614486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Platshållare för text 11">
            <a:extLst>
              <a:ext uri="{FF2B5EF4-FFF2-40B4-BE49-F238E27FC236}">
                <a16:creationId xmlns:a16="http://schemas.microsoft.com/office/drawing/2014/main" id="{4BB7ED9B-1D2D-7541-ABE9-750F505D4492}"/>
              </a:ext>
            </a:extLst>
          </p:cNvPr>
          <p:cNvSpPr>
            <a:spLocks noGrp="1"/>
          </p:cNvSpPr>
          <p:nvPr>
            <p:ph type="body" sz="quarter" idx="11" hasCustomPrompt="1"/>
          </p:nvPr>
        </p:nvSpPr>
        <p:spPr>
          <a:xfrm>
            <a:off x="5854313" y="3499576"/>
            <a:ext cx="6145601" cy="349418"/>
          </a:xfrm>
        </p:spPr>
        <p:txBody>
          <a:bodyPr>
            <a:noAutofit/>
          </a:bodyPr>
          <a:lstStyle>
            <a:lvl1pPr marL="0" indent="0">
              <a:spcBef>
                <a:spcPts val="0"/>
              </a:spcBef>
              <a:buNone/>
              <a:defRPr sz="1200" b="1" cap="all" spc="50" baseline="0">
                <a:solidFill>
                  <a:schemeClr val="accent1"/>
                </a:solidFill>
              </a:defRPr>
            </a:lvl1pPr>
          </a:lstStyle>
          <a:p>
            <a:r>
              <a:rPr lang="en-GB" noProof="0" dirty="0"/>
              <a:t>Name, affiliation etc.</a:t>
            </a:r>
          </a:p>
        </p:txBody>
      </p:sp>
      <p:pic>
        <p:nvPicPr>
          <p:cNvPr id="10" name="Bildobjekt 9">
            <a:extLst>
              <a:ext uri="{FF2B5EF4-FFF2-40B4-BE49-F238E27FC236}">
                <a16:creationId xmlns:a16="http://schemas.microsoft.com/office/drawing/2014/main" id="{3D946A34-F6D8-4B44-9644-EC06EE3B260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spTree>
    <p:extLst>
      <p:ext uri="{BB962C8B-B14F-4D97-AF65-F5344CB8AC3E}">
        <p14:creationId xmlns:p14="http://schemas.microsoft.com/office/powerpoint/2010/main" val="2987153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llage + text">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A506083C-36FA-EA41-9374-E68FDA30D00D}"/>
              </a:ext>
            </a:extLst>
          </p:cNvPr>
          <p:cNvSpPr/>
          <p:nvPr/>
        </p:nvSpPr>
        <p:spPr>
          <a:xfrm>
            <a:off x="4116388" y="3429000"/>
            <a:ext cx="3959224" cy="32400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Rubrik 2">
            <a:extLst>
              <a:ext uri="{FF2B5EF4-FFF2-40B4-BE49-F238E27FC236}">
                <a16:creationId xmlns:a16="http://schemas.microsoft.com/office/drawing/2014/main" id="{DDB3530F-65D5-CD43-82D8-FBC17205FD15}"/>
              </a:ext>
            </a:extLst>
          </p:cNvPr>
          <p:cNvSpPr>
            <a:spLocks noGrp="1"/>
          </p:cNvSpPr>
          <p:nvPr>
            <p:ph type="title" hasCustomPrompt="1"/>
          </p:nvPr>
        </p:nvSpPr>
        <p:spPr>
          <a:xfrm>
            <a:off x="4116390" y="4216387"/>
            <a:ext cx="3959223" cy="1292662"/>
          </a:xfrm>
          <a:noFill/>
        </p:spPr>
        <p:txBody>
          <a:bodyPr wrap="square" lIns="468000" rIns="432000" bIns="0" anchor="ctr" anchorCtr="0">
            <a:spAutoFit/>
          </a:bodyPr>
          <a:lstStyle>
            <a:lvl1pPr>
              <a:lnSpc>
                <a:spcPct val="100000"/>
              </a:lnSpc>
              <a:defRPr sz="2800" baseline="0">
                <a:solidFill>
                  <a:schemeClr val="tx2"/>
                </a:solidFill>
              </a:defRPr>
            </a:lvl1pPr>
          </a:lstStyle>
          <a:p>
            <a:r>
              <a:rPr lang="en-GB" noProof="0" dirty="0"/>
              <a:t>Use this template when you need text in a collage</a:t>
            </a:r>
          </a:p>
        </p:txBody>
      </p:sp>
      <p:sp>
        <p:nvSpPr>
          <p:cNvPr id="4" name="Platshållare för bild 3">
            <a:extLst>
              <a:ext uri="{FF2B5EF4-FFF2-40B4-BE49-F238E27FC236}">
                <a16:creationId xmlns:a16="http://schemas.microsoft.com/office/drawing/2014/main" id="{B3015678-1B21-F548-AB9E-9C139C0F751E}"/>
              </a:ext>
            </a:extLst>
          </p:cNvPr>
          <p:cNvSpPr>
            <a:spLocks noGrp="1"/>
          </p:cNvSpPr>
          <p:nvPr>
            <p:ph type="pic" sz="quarter" idx="10" hasCustomPrompt="1"/>
          </p:nvPr>
        </p:nvSpPr>
        <p:spPr>
          <a:xfrm>
            <a:off x="192088" y="188913"/>
            <a:ext cx="3924300" cy="3240087"/>
          </a:xfrm>
        </p:spPr>
        <p:txBody>
          <a:bodyPr/>
          <a:lstStyle/>
          <a:p>
            <a:r>
              <a:rPr lang="en-GB" noProof="0" dirty="0"/>
              <a:t>Add image</a:t>
            </a:r>
          </a:p>
        </p:txBody>
      </p:sp>
      <p:sp>
        <p:nvSpPr>
          <p:cNvPr id="5" name="Platshållare för bild 3">
            <a:extLst>
              <a:ext uri="{FF2B5EF4-FFF2-40B4-BE49-F238E27FC236}">
                <a16:creationId xmlns:a16="http://schemas.microsoft.com/office/drawing/2014/main" id="{8AF7B282-EE79-CC45-BF9C-0671C9A487DD}"/>
              </a:ext>
            </a:extLst>
          </p:cNvPr>
          <p:cNvSpPr>
            <a:spLocks noGrp="1"/>
          </p:cNvSpPr>
          <p:nvPr>
            <p:ph type="pic" sz="quarter" idx="11" hasCustomPrompt="1"/>
          </p:nvPr>
        </p:nvSpPr>
        <p:spPr>
          <a:xfrm>
            <a:off x="4116388" y="188913"/>
            <a:ext cx="3959224" cy="3240087"/>
          </a:xfrm>
        </p:spPr>
        <p:txBody>
          <a:bodyPr/>
          <a:lstStyle/>
          <a:p>
            <a:r>
              <a:rPr lang="en-GB" noProof="0" dirty="0"/>
              <a:t>Add image</a:t>
            </a:r>
          </a:p>
        </p:txBody>
      </p:sp>
      <p:sp>
        <p:nvSpPr>
          <p:cNvPr id="6" name="Platshållare för bild 3">
            <a:extLst>
              <a:ext uri="{FF2B5EF4-FFF2-40B4-BE49-F238E27FC236}">
                <a16:creationId xmlns:a16="http://schemas.microsoft.com/office/drawing/2014/main" id="{F692A12B-7004-EE49-9971-D747A70447CA}"/>
              </a:ext>
            </a:extLst>
          </p:cNvPr>
          <p:cNvSpPr>
            <a:spLocks noGrp="1"/>
          </p:cNvSpPr>
          <p:nvPr>
            <p:ph type="pic" sz="quarter" idx="12" hasCustomPrompt="1"/>
          </p:nvPr>
        </p:nvSpPr>
        <p:spPr>
          <a:xfrm>
            <a:off x="8075612" y="188913"/>
            <a:ext cx="3924302" cy="3240087"/>
          </a:xfrm>
        </p:spPr>
        <p:txBody>
          <a:bodyPr/>
          <a:lstStyle/>
          <a:p>
            <a:r>
              <a:rPr lang="en-GB" noProof="0" dirty="0"/>
              <a:t>Add image</a:t>
            </a:r>
          </a:p>
        </p:txBody>
      </p:sp>
      <p:sp>
        <p:nvSpPr>
          <p:cNvPr id="15" name="Platshållare för bild 3">
            <a:extLst>
              <a:ext uri="{FF2B5EF4-FFF2-40B4-BE49-F238E27FC236}">
                <a16:creationId xmlns:a16="http://schemas.microsoft.com/office/drawing/2014/main" id="{0DB67BB7-8CB4-5046-8AC2-E508709ACA09}"/>
              </a:ext>
            </a:extLst>
          </p:cNvPr>
          <p:cNvSpPr>
            <a:spLocks noGrp="1"/>
          </p:cNvSpPr>
          <p:nvPr>
            <p:ph type="pic" sz="quarter" idx="16" hasCustomPrompt="1"/>
          </p:nvPr>
        </p:nvSpPr>
        <p:spPr>
          <a:xfrm>
            <a:off x="192088" y="3428998"/>
            <a:ext cx="3924300" cy="3240087"/>
          </a:xfrm>
        </p:spPr>
        <p:txBody>
          <a:bodyPr/>
          <a:lstStyle/>
          <a:p>
            <a:r>
              <a:rPr lang="en-GB" noProof="0" dirty="0"/>
              <a:t>Add image</a:t>
            </a:r>
          </a:p>
        </p:txBody>
      </p:sp>
      <p:sp>
        <p:nvSpPr>
          <p:cNvPr id="14" name="Platshållare för bild 3">
            <a:extLst>
              <a:ext uri="{FF2B5EF4-FFF2-40B4-BE49-F238E27FC236}">
                <a16:creationId xmlns:a16="http://schemas.microsoft.com/office/drawing/2014/main" id="{7D21BC8F-843D-4545-8437-C52123F558EE}"/>
              </a:ext>
            </a:extLst>
          </p:cNvPr>
          <p:cNvSpPr>
            <a:spLocks noGrp="1"/>
          </p:cNvSpPr>
          <p:nvPr>
            <p:ph type="pic" sz="quarter" idx="15" hasCustomPrompt="1"/>
          </p:nvPr>
        </p:nvSpPr>
        <p:spPr>
          <a:xfrm>
            <a:off x="8075612" y="3428999"/>
            <a:ext cx="3924302" cy="3240087"/>
          </a:xfrm>
        </p:spPr>
        <p:txBody>
          <a:bodyPr/>
          <a:lstStyle/>
          <a:p>
            <a:r>
              <a:rPr lang="en-GB" noProof="0" dirty="0"/>
              <a:t>Add image</a:t>
            </a:r>
          </a:p>
        </p:txBody>
      </p:sp>
    </p:spTree>
    <p:extLst>
      <p:ext uri="{BB962C8B-B14F-4D97-AF65-F5344CB8AC3E}">
        <p14:creationId xmlns:p14="http://schemas.microsoft.com/office/powerpoint/2010/main" val="3516272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lage + text dark">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A506083C-36FA-EA41-9374-E68FDA30D00D}"/>
              </a:ext>
            </a:extLst>
          </p:cNvPr>
          <p:cNvSpPr/>
          <p:nvPr/>
        </p:nvSpPr>
        <p:spPr>
          <a:xfrm>
            <a:off x="4116388" y="3429000"/>
            <a:ext cx="3959224" cy="32400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 name="Rubrik 2">
            <a:extLst>
              <a:ext uri="{FF2B5EF4-FFF2-40B4-BE49-F238E27FC236}">
                <a16:creationId xmlns:a16="http://schemas.microsoft.com/office/drawing/2014/main" id="{3E1C5BC2-1B5A-DA4F-A220-7E22547FE67A}"/>
              </a:ext>
            </a:extLst>
          </p:cNvPr>
          <p:cNvSpPr>
            <a:spLocks noGrp="1"/>
          </p:cNvSpPr>
          <p:nvPr>
            <p:ph type="title" hasCustomPrompt="1"/>
          </p:nvPr>
        </p:nvSpPr>
        <p:spPr>
          <a:xfrm>
            <a:off x="4116390" y="4216387"/>
            <a:ext cx="3959223" cy="1292662"/>
          </a:xfrm>
          <a:noFill/>
        </p:spPr>
        <p:txBody>
          <a:bodyPr wrap="square" lIns="468000" rIns="432000" bIns="0" anchor="ctr" anchorCtr="0">
            <a:spAutoFit/>
          </a:bodyPr>
          <a:lstStyle>
            <a:lvl1pPr>
              <a:lnSpc>
                <a:spcPct val="100000"/>
              </a:lnSpc>
              <a:defRPr sz="2800">
                <a:solidFill>
                  <a:schemeClr val="bg1"/>
                </a:solidFill>
              </a:defRPr>
            </a:lvl1pPr>
          </a:lstStyle>
          <a:p>
            <a:r>
              <a:rPr lang="en-GB" noProof="0" dirty="0"/>
              <a:t>Use this template when you need text in a collage</a:t>
            </a:r>
          </a:p>
        </p:txBody>
      </p:sp>
      <p:sp>
        <p:nvSpPr>
          <p:cNvPr id="4" name="Platshållare för bild 3">
            <a:extLst>
              <a:ext uri="{FF2B5EF4-FFF2-40B4-BE49-F238E27FC236}">
                <a16:creationId xmlns:a16="http://schemas.microsoft.com/office/drawing/2014/main" id="{B3015678-1B21-F548-AB9E-9C139C0F751E}"/>
              </a:ext>
            </a:extLst>
          </p:cNvPr>
          <p:cNvSpPr>
            <a:spLocks noGrp="1"/>
          </p:cNvSpPr>
          <p:nvPr>
            <p:ph type="pic" sz="quarter" idx="10" hasCustomPrompt="1"/>
          </p:nvPr>
        </p:nvSpPr>
        <p:spPr>
          <a:xfrm>
            <a:off x="192088" y="188913"/>
            <a:ext cx="3924300" cy="3240087"/>
          </a:xfrm>
        </p:spPr>
        <p:txBody>
          <a:bodyPr/>
          <a:lstStyle/>
          <a:p>
            <a:r>
              <a:rPr lang="en-GB" noProof="0" dirty="0"/>
              <a:t>Add image</a:t>
            </a:r>
          </a:p>
        </p:txBody>
      </p:sp>
      <p:sp>
        <p:nvSpPr>
          <p:cNvPr id="5" name="Platshållare för bild 3">
            <a:extLst>
              <a:ext uri="{FF2B5EF4-FFF2-40B4-BE49-F238E27FC236}">
                <a16:creationId xmlns:a16="http://schemas.microsoft.com/office/drawing/2014/main" id="{8AF7B282-EE79-CC45-BF9C-0671C9A487DD}"/>
              </a:ext>
            </a:extLst>
          </p:cNvPr>
          <p:cNvSpPr>
            <a:spLocks noGrp="1"/>
          </p:cNvSpPr>
          <p:nvPr>
            <p:ph type="pic" sz="quarter" idx="11" hasCustomPrompt="1"/>
          </p:nvPr>
        </p:nvSpPr>
        <p:spPr>
          <a:xfrm>
            <a:off x="4116388" y="188913"/>
            <a:ext cx="3959224" cy="3240087"/>
          </a:xfrm>
        </p:spPr>
        <p:txBody>
          <a:bodyPr/>
          <a:lstStyle/>
          <a:p>
            <a:r>
              <a:rPr lang="en-GB" noProof="0" dirty="0"/>
              <a:t>Add image</a:t>
            </a:r>
          </a:p>
        </p:txBody>
      </p:sp>
      <p:sp>
        <p:nvSpPr>
          <p:cNvPr id="6" name="Platshållare för bild 3">
            <a:extLst>
              <a:ext uri="{FF2B5EF4-FFF2-40B4-BE49-F238E27FC236}">
                <a16:creationId xmlns:a16="http://schemas.microsoft.com/office/drawing/2014/main" id="{F692A12B-7004-EE49-9971-D747A70447CA}"/>
              </a:ext>
            </a:extLst>
          </p:cNvPr>
          <p:cNvSpPr>
            <a:spLocks noGrp="1"/>
          </p:cNvSpPr>
          <p:nvPr>
            <p:ph type="pic" sz="quarter" idx="12" hasCustomPrompt="1"/>
          </p:nvPr>
        </p:nvSpPr>
        <p:spPr>
          <a:xfrm>
            <a:off x="8075612" y="188913"/>
            <a:ext cx="3924302" cy="3240087"/>
          </a:xfrm>
        </p:spPr>
        <p:txBody>
          <a:bodyPr/>
          <a:lstStyle/>
          <a:p>
            <a:r>
              <a:rPr lang="en-GB" noProof="0" dirty="0"/>
              <a:t>Add image</a:t>
            </a:r>
          </a:p>
        </p:txBody>
      </p:sp>
      <p:sp>
        <p:nvSpPr>
          <p:cNvPr id="15" name="Platshållare för bild 3">
            <a:extLst>
              <a:ext uri="{FF2B5EF4-FFF2-40B4-BE49-F238E27FC236}">
                <a16:creationId xmlns:a16="http://schemas.microsoft.com/office/drawing/2014/main" id="{0DB67BB7-8CB4-5046-8AC2-E508709ACA09}"/>
              </a:ext>
            </a:extLst>
          </p:cNvPr>
          <p:cNvSpPr>
            <a:spLocks noGrp="1"/>
          </p:cNvSpPr>
          <p:nvPr>
            <p:ph type="pic" sz="quarter" idx="16" hasCustomPrompt="1"/>
          </p:nvPr>
        </p:nvSpPr>
        <p:spPr>
          <a:xfrm>
            <a:off x="192088" y="3428998"/>
            <a:ext cx="3924300" cy="3240087"/>
          </a:xfrm>
        </p:spPr>
        <p:txBody>
          <a:bodyPr/>
          <a:lstStyle/>
          <a:p>
            <a:r>
              <a:rPr lang="en-GB" noProof="0" dirty="0"/>
              <a:t>Add image</a:t>
            </a:r>
          </a:p>
        </p:txBody>
      </p:sp>
      <p:sp>
        <p:nvSpPr>
          <p:cNvPr id="14" name="Platshållare för bild 3">
            <a:extLst>
              <a:ext uri="{FF2B5EF4-FFF2-40B4-BE49-F238E27FC236}">
                <a16:creationId xmlns:a16="http://schemas.microsoft.com/office/drawing/2014/main" id="{7D21BC8F-843D-4545-8437-C52123F558EE}"/>
              </a:ext>
            </a:extLst>
          </p:cNvPr>
          <p:cNvSpPr>
            <a:spLocks noGrp="1"/>
          </p:cNvSpPr>
          <p:nvPr>
            <p:ph type="pic" sz="quarter" idx="15" hasCustomPrompt="1"/>
          </p:nvPr>
        </p:nvSpPr>
        <p:spPr>
          <a:xfrm>
            <a:off x="8075612" y="3428999"/>
            <a:ext cx="3924302" cy="3240087"/>
          </a:xfrm>
        </p:spPr>
        <p:txBody>
          <a:bodyPr/>
          <a:lstStyle/>
          <a:p>
            <a:r>
              <a:rPr lang="en-GB" noProof="0" dirty="0"/>
              <a:t>Add image</a:t>
            </a:r>
          </a:p>
        </p:txBody>
      </p:sp>
    </p:spTree>
    <p:extLst>
      <p:ext uri="{BB962C8B-B14F-4D97-AF65-F5344CB8AC3E}">
        <p14:creationId xmlns:p14="http://schemas.microsoft.com/office/powerpoint/2010/main" val="14479196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DCB9E94-CD43-A846-848D-1D1C817F52CD}"/>
              </a:ext>
            </a:extLst>
          </p:cNvPr>
          <p:cNvSpPr>
            <a:spLocks noGrp="1"/>
          </p:cNvSpPr>
          <p:nvPr>
            <p:ph type="title" hasCustomPrompt="1"/>
          </p:nvPr>
        </p:nvSpPr>
        <p:spPr>
          <a:xfrm>
            <a:off x="192088" y="-406473"/>
            <a:ext cx="9272423" cy="304699"/>
          </a:xfrm>
        </p:spPr>
        <p:txBody>
          <a:bodyPr wrap="square" lIns="0" tIns="0" rIns="0" bIns="0">
            <a:spAutoFit/>
          </a:bodyPr>
          <a:lstStyle>
            <a:lvl1pPr>
              <a:defRPr sz="2200" baseline="0">
                <a:latin typeface="Arial" panose="020B0604020202020204" pitchFamily="34" charset="0"/>
                <a:cs typeface="Arial" panose="020B0604020202020204" pitchFamily="34" charset="0"/>
              </a:defRPr>
            </a:lvl1pPr>
          </a:lstStyle>
          <a:p>
            <a:r>
              <a:rPr lang="en-GB" noProof="0" dirty="0"/>
              <a:t>Click here to add a title</a:t>
            </a:r>
          </a:p>
        </p:txBody>
      </p:sp>
      <p:pic>
        <p:nvPicPr>
          <p:cNvPr id="3" name="Bildobjekt 2">
            <a:extLst>
              <a:ext uri="{FF2B5EF4-FFF2-40B4-BE49-F238E27FC236}">
                <a16:creationId xmlns:a16="http://schemas.microsoft.com/office/drawing/2014/main" id="{C9EDCECD-A53F-2645-97B7-45A73EC0A9ED}"/>
              </a:ext>
            </a:extLst>
          </p:cNvPr>
          <p:cNvPicPr>
            <a:picLocks noChangeAspect="1"/>
          </p:cNvPicPr>
          <p:nvPr/>
        </p:nvPicPr>
        <p:blipFill>
          <a:blip r:embed="rId2"/>
          <a:srcRect/>
          <a:stretch/>
        </p:blipFill>
        <p:spPr>
          <a:xfrm>
            <a:off x="10989749" y="5561052"/>
            <a:ext cx="708740" cy="945809"/>
          </a:xfrm>
          <a:prstGeom prst="rect">
            <a:avLst/>
          </a:prstGeom>
        </p:spPr>
      </p:pic>
    </p:spTree>
    <p:extLst>
      <p:ext uri="{BB962C8B-B14F-4D97-AF65-F5344CB8AC3E}">
        <p14:creationId xmlns:p14="http://schemas.microsoft.com/office/powerpoint/2010/main" val="2856903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48A1-93E4-B0CD-5C19-2F3936222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A80281-A25F-7084-27ED-2FE3D044D4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837505-7E45-DD4D-F0F2-4180D5E38B1B}"/>
              </a:ext>
            </a:extLst>
          </p:cNvPr>
          <p:cNvSpPr>
            <a:spLocks noGrp="1"/>
          </p:cNvSpPr>
          <p:nvPr>
            <p:ph type="dt" sz="half" idx="10"/>
          </p:nvPr>
        </p:nvSpPr>
        <p:spPr/>
        <p:txBody>
          <a:bodyPr/>
          <a:lstStyle/>
          <a:p>
            <a:fld id="{62B66C3C-2272-4ECD-9C11-4F884DA9DE34}" type="datetimeFigureOut">
              <a:rPr lang="en-US" smtClean="0"/>
              <a:t>10/13/25</a:t>
            </a:fld>
            <a:endParaRPr lang="en-US"/>
          </a:p>
        </p:txBody>
      </p:sp>
      <p:sp>
        <p:nvSpPr>
          <p:cNvPr id="5" name="Footer Placeholder 4">
            <a:extLst>
              <a:ext uri="{FF2B5EF4-FFF2-40B4-BE49-F238E27FC236}">
                <a16:creationId xmlns:a16="http://schemas.microsoft.com/office/drawing/2014/main" id="{6329B8BC-ADA0-9D79-734A-79646BAB8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D66FC-2CB3-0789-00FA-B719DEFC6C77}"/>
              </a:ext>
            </a:extLst>
          </p:cNvPr>
          <p:cNvSpPr>
            <a:spLocks noGrp="1"/>
          </p:cNvSpPr>
          <p:nvPr>
            <p:ph type="sldNum" sz="quarter" idx="12"/>
          </p:nvPr>
        </p:nvSpPr>
        <p:spPr/>
        <p:txBody>
          <a:bodyPr/>
          <a:lstStyle/>
          <a:p>
            <a:fld id="{4C05C666-EE25-40F3-A278-4D1E88395830}" type="slidenum">
              <a:rPr lang="en-US" smtClean="0"/>
              <a:t>‹#›</a:t>
            </a:fld>
            <a:endParaRPr lang="en-US"/>
          </a:p>
        </p:txBody>
      </p:sp>
    </p:spTree>
    <p:extLst>
      <p:ext uri="{BB962C8B-B14F-4D97-AF65-F5344CB8AC3E}">
        <p14:creationId xmlns:p14="http://schemas.microsoft.com/office/powerpoint/2010/main" val="2481217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15" name="Bildobjekt 14">
            <a:extLst>
              <a:ext uri="{FF2B5EF4-FFF2-40B4-BE49-F238E27FC236}">
                <a16:creationId xmlns:a16="http://schemas.microsoft.com/office/drawing/2014/main" id="{5B9A4053-2FB8-3342-B60D-7FC2648537CA}"/>
              </a:ext>
            </a:extLst>
          </p:cNvPr>
          <p:cNvPicPr>
            <a:picLocks noChangeAspect="1"/>
          </p:cNvPicPr>
          <p:nvPr/>
        </p:nvPicPr>
        <p:blipFill rotWithShape="1">
          <a:blip r:embed="rId2"/>
          <a:srcRect l="6880" t="26162"/>
          <a:stretch/>
        </p:blipFill>
        <p:spPr>
          <a:xfrm>
            <a:off x="192088" y="188912"/>
            <a:ext cx="11807825" cy="6480175"/>
          </a:xfrm>
          <a:prstGeom prst="rect">
            <a:avLst/>
          </a:prstGeom>
        </p:spPr>
      </p:pic>
      <p:sp>
        <p:nvSpPr>
          <p:cNvPr id="10" name="Rektangel 2">
            <a:extLst>
              <a:ext uri="{FF2B5EF4-FFF2-40B4-BE49-F238E27FC236}">
                <a16:creationId xmlns:a16="http://schemas.microsoft.com/office/drawing/2014/main" id="{5EA01DBB-6763-8B49-8D7A-51A30C118D29}"/>
              </a:ext>
            </a:extLst>
          </p:cNvPr>
          <p:cNvSpPr/>
          <p:nvPr/>
        </p:nvSpPr>
        <p:spPr>
          <a:xfrm>
            <a:off x="135627" y="123307"/>
            <a:ext cx="4264252" cy="2566105"/>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 fmla="*/ 0 w 4488028"/>
              <a:gd name="connsiteY0" fmla="*/ 0 h 2937993"/>
              <a:gd name="connsiteX1" fmla="*/ 4488028 w 4488028"/>
              <a:gd name="connsiteY1" fmla="*/ 0 h 2937993"/>
              <a:gd name="connsiteX2" fmla="*/ 0 w 4488028"/>
              <a:gd name="connsiteY2" fmla="*/ 2937993 h 2937993"/>
              <a:gd name="connsiteX3" fmla="*/ 0 w 4488028"/>
              <a:gd name="connsiteY3" fmla="*/ 0 h 2937993"/>
            </a:gdLst>
            <a:ahLst/>
            <a:cxnLst>
              <a:cxn ang="0">
                <a:pos x="connsiteX0" y="connsiteY0"/>
              </a:cxn>
              <a:cxn ang="0">
                <a:pos x="connsiteX1" y="connsiteY1"/>
              </a:cxn>
              <a:cxn ang="0">
                <a:pos x="connsiteX2" y="connsiteY2"/>
              </a:cxn>
              <a:cxn ang="0">
                <a:pos x="connsiteX3" y="connsiteY3"/>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800" tIns="50800" rIns="50800" bIns="50800" numCol="1" spcCol="38100" rtlCol="0" anchor="t" anchorCtr="0">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a:extLst>
              <a:ext uri="{FF2B5EF4-FFF2-40B4-BE49-F238E27FC236}">
                <a16:creationId xmlns:a16="http://schemas.microsoft.com/office/drawing/2014/main" id="{CC78BE5A-F044-6E4A-86D0-B28B85339425}"/>
              </a:ext>
            </a:extLst>
          </p:cNvPr>
          <p:cNvSpPr/>
          <p:nvPr/>
        </p:nvSpPr>
        <p:spPr>
          <a:xfrm>
            <a:off x="6746488" y="1484556"/>
            <a:ext cx="5445512" cy="130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2" name="Rubrik 1">
            <a:extLst>
              <a:ext uri="{FF2B5EF4-FFF2-40B4-BE49-F238E27FC236}">
                <a16:creationId xmlns:a16="http://schemas.microsoft.com/office/drawing/2014/main" id="{0465E161-D6C8-CE40-80C0-301BFB68285F}"/>
              </a:ext>
            </a:extLst>
          </p:cNvPr>
          <p:cNvSpPr>
            <a:spLocks noGrp="1"/>
          </p:cNvSpPr>
          <p:nvPr>
            <p:ph type="title" hasCustomPrompt="1"/>
          </p:nvPr>
        </p:nvSpPr>
        <p:spPr>
          <a:xfrm>
            <a:off x="7032277" y="1605990"/>
            <a:ext cx="5146058" cy="734110"/>
          </a:xfrm>
        </p:spPr>
        <p:txBody>
          <a:bodyPr bIns="0" anchor="t" anchorCtr="0">
            <a:noAutofit/>
          </a:bodyPr>
          <a:lstStyle>
            <a:lvl1pPr>
              <a:lnSpc>
                <a:spcPct val="100000"/>
              </a:lnSpc>
              <a:defRPr sz="4200">
                <a:solidFill>
                  <a:schemeClr val="accent1"/>
                </a:solidFill>
              </a:defRPr>
            </a:lvl1pPr>
          </a:lstStyle>
          <a:p>
            <a:r>
              <a:rPr lang="en-GB" noProof="0"/>
              <a:t>Add title</a:t>
            </a:r>
          </a:p>
        </p:txBody>
      </p:sp>
      <p:cxnSp>
        <p:nvCxnSpPr>
          <p:cNvPr id="7" name="Rak 6">
            <a:extLst>
              <a:ext uri="{FF2B5EF4-FFF2-40B4-BE49-F238E27FC236}">
                <a16:creationId xmlns:a16="http://schemas.microsoft.com/office/drawing/2014/main" id="{6EB25FC1-ABE1-A344-8F65-DA7EE26B4227}"/>
              </a:ext>
            </a:extLst>
          </p:cNvPr>
          <p:cNvCxnSpPr>
            <a:cxnSpLocks/>
          </p:cNvCxnSpPr>
          <p:nvPr/>
        </p:nvCxnSpPr>
        <p:spPr>
          <a:xfrm>
            <a:off x="7032277" y="2336984"/>
            <a:ext cx="496763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Platshållare för text 11">
            <a:extLst>
              <a:ext uri="{FF2B5EF4-FFF2-40B4-BE49-F238E27FC236}">
                <a16:creationId xmlns:a16="http://schemas.microsoft.com/office/drawing/2014/main" id="{5E9EA6EC-E28E-CD41-8685-F6762D241A1D}"/>
              </a:ext>
            </a:extLst>
          </p:cNvPr>
          <p:cNvSpPr>
            <a:spLocks noGrp="1"/>
          </p:cNvSpPr>
          <p:nvPr>
            <p:ph type="body" sz="quarter" idx="11" hasCustomPrompt="1"/>
          </p:nvPr>
        </p:nvSpPr>
        <p:spPr>
          <a:xfrm>
            <a:off x="7032276" y="2453762"/>
            <a:ext cx="5146059" cy="349418"/>
          </a:xfrm>
        </p:spPr>
        <p:txBody>
          <a:bodyPr>
            <a:noAutofit/>
          </a:bodyPr>
          <a:lstStyle>
            <a:lvl1pPr marL="0" indent="0">
              <a:spcBef>
                <a:spcPts val="0"/>
              </a:spcBef>
              <a:buNone/>
              <a:defRPr sz="1200" b="1" cap="all" spc="50" baseline="0">
                <a:solidFill>
                  <a:schemeClr val="accent1"/>
                </a:solidFill>
              </a:defRPr>
            </a:lvl1pPr>
          </a:lstStyle>
          <a:p>
            <a:r>
              <a:rPr lang="en-GB" noProof="0"/>
              <a:t>Name, affiliation etc.</a:t>
            </a:r>
          </a:p>
        </p:txBody>
      </p:sp>
      <p:pic>
        <p:nvPicPr>
          <p:cNvPr id="13" name="Bildobjekt 12">
            <a:extLst>
              <a:ext uri="{FF2B5EF4-FFF2-40B4-BE49-F238E27FC236}">
                <a16:creationId xmlns:a16="http://schemas.microsoft.com/office/drawing/2014/main" id="{C415B4A6-D08E-A042-B618-42DCBA34730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pic>
        <p:nvPicPr>
          <p:cNvPr id="12" name="Bildobjekt 11" descr="Lund University's logotype.">
            <a:extLst>
              <a:ext uri="{FF2B5EF4-FFF2-40B4-BE49-F238E27FC236}">
                <a16:creationId xmlns:a16="http://schemas.microsoft.com/office/drawing/2014/main" id="{E410E6E8-625C-C943-9C79-23C544111B0D}"/>
              </a:ext>
            </a:extLst>
          </p:cNvPr>
          <p:cNvPicPr>
            <a:picLocks noChangeAspect="1"/>
          </p:cNvPicPr>
          <p:nvPr/>
        </p:nvPicPr>
        <p:blipFill>
          <a:blip r:embed="rId4"/>
          <a:srcRect/>
          <a:stretch/>
        </p:blipFill>
        <p:spPr>
          <a:xfrm>
            <a:off x="476746" y="353139"/>
            <a:ext cx="744262" cy="993215"/>
          </a:xfrm>
          <a:prstGeom prst="rect">
            <a:avLst/>
          </a:prstGeom>
        </p:spPr>
      </p:pic>
    </p:spTree>
    <p:extLst>
      <p:ext uri="{BB962C8B-B14F-4D97-AF65-F5344CB8AC3E}">
        <p14:creationId xmlns:p14="http://schemas.microsoft.com/office/powerpoint/2010/main" val="2011549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2 longer">
    <p:spTree>
      <p:nvGrpSpPr>
        <p:cNvPr id="1" name=""/>
        <p:cNvGrpSpPr/>
        <p:nvPr/>
      </p:nvGrpSpPr>
      <p:grpSpPr>
        <a:xfrm>
          <a:off x="0" y="0"/>
          <a:ext cx="0" cy="0"/>
          <a:chOff x="0" y="0"/>
          <a:chExt cx="0" cy="0"/>
        </a:xfrm>
      </p:grpSpPr>
      <p:pic>
        <p:nvPicPr>
          <p:cNvPr id="10" name="Bildobjekt 9">
            <a:extLst>
              <a:ext uri="{FF2B5EF4-FFF2-40B4-BE49-F238E27FC236}">
                <a16:creationId xmlns:a16="http://schemas.microsoft.com/office/drawing/2014/main" id="{2126C620-A434-6F44-8C7F-63061A79BB0E}"/>
              </a:ext>
            </a:extLst>
          </p:cNvPr>
          <p:cNvPicPr>
            <a:picLocks noChangeAspect="1"/>
          </p:cNvPicPr>
          <p:nvPr/>
        </p:nvPicPr>
        <p:blipFill rotWithShape="1">
          <a:blip r:embed="rId2"/>
          <a:srcRect l="6880" t="26162"/>
          <a:stretch/>
        </p:blipFill>
        <p:spPr>
          <a:xfrm>
            <a:off x="192088" y="188912"/>
            <a:ext cx="11807825" cy="6480175"/>
          </a:xfrm>
          <a:prstGeom prst="rect">
            <a:avLst/>
          </a:prstGeom>
        </p:spPr>
      </p:pic>
      <p:sp>
        <p:nvSpPr>
          <p:cNvPr id="22" name="Rektangel 2">
            <a:extLst>
              <a:ext uri="{FF2B5EF4-FFF2-40B4-BE49-F238E27FC236}">
                <a16:creationId xmlns:a16="http://schemas.microsoft.com/office/drawing/2014/main" id="{1E6DED82-8490-6141-A0AD-5A832A551408}"/>
              </a:ext>
            </a:extLst>
          </p:cNvPr>
          <p:cNvSpPr/>
          <p:nvPr/>
        </p:nvSpPr>
        <p:spPr>
          <a:xfrm>
            <a:off x="135627" y="123307"/>
            <a:ext cx="4264252" cy="2566105"/>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 fmla="*/ 0 w 4488028"/>
              <a:gd name="connsiteY0" fmla="*/ 0 h 2937993"/>
              <a:gd name="connsiteX1" fmla="*/ 4488028 w 4488028"/>
              <a:gd name="connsiteY1" fmla="*/ 0 h 2937993"/>
              <a:gd name="connsiteX2" fmla="*/ 0 w 4488028"/>
              <a:gd name="connsiteY2" fmla="*/ 2937993 h 2937993"/>
              <a:gd name="connsiteX3" fmla="*/ 0 w 4488028"/>
              <a:gd name="connsiteY3" fmla="*/ 0 h 2937993"/>
            </a:gdLst>
            <a:ahLst/>
            <a:cxnLst>
              <a:cxn ang="0">
                <a:pos x="connsiteX0" y="connsiteY0"/>
              </a:cxn>
              <a:cxn ang="0">
                <a:pos x="connsiteX1" y="connsiteY1"/>
              </a:cxn>
              <a:cxn ang="0">
                <a:pos x="connsiteX2" y="connsiteY2"/>
              </a:cxn>
              <a:cxn ang="0">
                <a:pos x="connsiteX3" y="connsiteY3"/>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800" tIns="50800" rIns="50800" bIns="50800" numCol="1" spcCol="38100" rtlCol="0" anchor="t" anchorCtr="0">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a:extLst>
              <a:ext uri="{FF2B5EF4-FFF2-40B4-BE49-F238E27FC236}">
                <a16:creationId xmlns:a16="http://schemas.microsoft.com/office/drawing/2014/main" id="{CC78BE5A-F044-6E4A-86D0-B28B85339425}"/>
              </a:ext>
            </a:extLst>
          </p:cNvPr>
          <p:cNvSpPr/>
          <p:nvPr/>
        </p:nvSpPr>
        <p:spPr>
          <a:xfrm>
            <a:off x="5439210" y="1484556"/>
            <a:ext cx="6752790" cy="259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Rubrik 1">
            <a:extLst>
              <a:ext uri="{FF2B5EF4-FFF2-40B4-BE49-F238E27FC236}">
                <a16:creationId xmlns:a16="http://schemas.microsoft.com/office/drawing/2014/main" id="{9CF2729D-ECD9-C649-B375-DDA663FEE4A6}"/>
              </a:ext>
            </a:extLst>
          </p:cNvPr>
          <p:cNvSpPr>
            <a:spLocks noGrp="1"/>
          </p:cNvSpPr>
          <p:nvPr>
            <p:ph type="title" hasCustomPrompt="1"/>
          </p:nvPr>
        </p:nvSpPr>
        <p:spPr>
          <a:xfrm>
            <a:off x="5854311" y="1859358"/>
            <a:ext cx="6144864" cy="1292662"/>
          </a:xfrm>
        </p:spPr>
        <p:txBody>
          <a:bodyPr wrap="square" bIns="0" anchor="t" anchorCtr="0">
            <a:spAutoFit/>
          </a:bodyPr>
          <a:lstStyle>
            <a:lvl1pPr>
              <a:lnSpc>
                <a:spcPct val="100000"/>
              </a:lnSpc>
              <a:defRPr sz="4200"/>
            </a:lvl1pPr>
          </a:lstStyle>
          <a:p>
            <a:r>
              <a:rPr lang="en-GB" noProof="0"/>
              <a:t>Title slide for longer headline</a:t>
            </a:r>
          </a:p>
        </p:txBody>
      </p:sp>
      <p:cxnSp>
        <p:nvCxnSpPr>
          <p:cNvPr id="15" name="Rak 14">
            <a:extLst>
              <a:ext uri="{FF2B5EF4-FFF2-40B4-BE49-F238E27FC236}">
                <a16:creationId xmlns:a16="http://schemas.microsoft.com/office/drawing/2014/main" id="{4283877A-7310-1244-AD34-A2BC6E7F7EC5}"/>
              </a:ext>
            </a:extLst>
          </p:cNvPr>
          <p:cNvCxnSpPr>
            <a:cxnSpLocks/>
          </p:cNvCxnSpPr>
          <p:nvPr/>
        </p:nvCxnSpPr>
        <p:spPr>
          <a:xfrm>
            <a:off x="5854930" y="3353694"/>
            <a:ext cx="614486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Platshållare för text 11">
            <a:extLst>
              <a:ext uri="{FF2B5EF4-FFF2-40B4-BE49-F238E27FC236}">
                <a16:creationId xmlns:a16="http://schemas.microsoft.com/office/drawing/2014/main" id="{BB796774-9AC9-EF4E-8A3C-00D83E5A56B4}"/>
              </a:ext>
            </a:extLst>
          </p:cNvPr>
          <p:cNvSpPr>
            <a:spLocks noGrp="1"/>
          </p:cNvSpPr>
          <p:nvPr>
            <p:ph type="body" sz="quarter" idx="11" hasCustomPrompt="1"/>
          </p:nvPr>
        </p:nvSpPr>
        <p:spPr>
          <a:xfrm>
            <a:off x="5854313" y="3499576"/>
            <a:ext cx="6145601" cy="349418"/>
          </a:xfrm>
        </p:spPr>
        <p:txBody>
          <a:bodyPr>
            <a:noAutofit/>
          </a:bodyPr>
          <a:lstStyle>
            <a:lvl1pPr marL="0" indent="0">
              <a:spcBef>
                <a:spcPts val="0"/>
              </a:spcBef>
              <a:buNone/>
              <a:defRPr sz="1200" b="1" cap="all" spc="50" baseline="0">
                <a:solidFill>
                  <a:schemeClr val="accent1"/>
                </a:solidFill>
              </a:defRPr>
            </a:lvl1pPr>
          </a:lstStyle>
          <a:p>
            <a:r>
              <a:rPr lang="en-GB" noProof="0"/>
              <a:t>Name, affiliation etc.</a:t>
            </a:r>
          </a:p>
        </p:txBody>
      </p:sp>
      <p:pic>
        <p:nvPicPr>
          <p:cNvPr id="13" name="Bildobjekt 12">
            <a:extLst>
              <a:ext uri="{FF2B5EF4-FFF2-40B4-BE49-F238E27FC236}">
                <a16:creationId xmlns:a16="http://schemas.microsoft.com/office/drawing/2014/main" id="{4810F14E-9B82-AD45-A9ED-99611D37C7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pic>
        <p:nvPicPr>
          <p:cNvPr id="12" name="Bildobjekt 11" descr="Lund University's logotype.">
            <a:extLst>
              <a:ext uri="{FF2B5EF4-FFF2-40B4-BE49-F238E27FC236}">
                <a16:creationId xmlns:a16="http://schemas.microsoft.com/office/drawing/2014/main" id="{80324412-E3A2-184A-A9D3-85845206BCD9}"/>
              </a:ext>
            </a:extLst>
          </p:cNvPr>
          <p:cNvPicPr>
            <a:picLocks noChangeAspect="1"/>
          </p:cNvPicPr>
          <p:nvPr/>
        </p:nvPicPr>
        <p:blipFill>
          <a:blip r:embed="rId4"/>
          <a:srcRect/>
          <a:stretch/>
        </p:blipFill>
        <p:spPr>
          <a:xfrm>
            <a:off x="476746" y="353139"/>
            <a:ext cx="744262" cy="993215"/>
          </a:xfrm>
          <a:prstGeom prst="rect">
            <a:avLst/>
          </a:prstGeom>
        </p:spPr>
      </p:pic>
    </p:spTree>
    <p:extLst>
      <p:ext uri="{BB962C8B-B14F-4D97-AF65-F5344CB8AC3E}">
        <p14:creationId xmlns:p14="http://schemas.microsoft.com/office/powerpoint/2010/main" val="1752443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pic>
        <p:nvPicPr>
          <p:cNvPr id="15" name="Bildobjekt 14">
            <a:extLst>
              <a:ext uri="{FF2B5EF4-FFF2-40B4-BE49-F238E27FC236}">
                <a16:creationId xmlns:a16="http://schemas.microsoft.com/office/drawing/2014/main" id="{5B9A4053-2FB8-3342-B60D-7FC2648537CA}"/>
              </a:ext>
            </a:extLst>
          </p:cNvPr>
          <p:cNvPicPr>
            <a:picLocks noChangeAspect="1"/>
          </p:cNvPicPr>
          <p:nvPr/>
        </p:nvPicPr>
        <p:blipFill rotWithShape="1">
          <a:blip r:embed="rId2"/>
          <a:srcRect l="10261" t="19608" b="8271"/>
          <a:stretch/>
        </p:blipFill>
        <p:spPr>
          <a:xfrm>
            <a:off x="192088" y="188913"/>
            <a:ext cx="11807825" cy="6480175"/>
          </a:xfrm>
          <a:prstGeom prst="rect">
            <a:avLst/>
          </a:prstGeom>
        </p:spPr>
      </p:pic>
      <p:sp>
        <p:nvSpPr>
          <p:cNvPr id="3" name="Rektangel 2">
            <a:extLst>
              <a:ext uri="{FF2B5EF4-FFF2-40B4-BE49-F238E27FC236}">
                <a16:creationId xmlns:a16="http://schemas.microsoft.com/office/drawing/2014/main" id="{CC78BE5A-F044-6E4A-86D0-B28B85339425}"/>
              </a:ext>
            </a:extLst>
          </p:cNvPr>
          <p:cNvSpPr/>
          <p:nvPr/>
        </p:nvSpPr>
        <p:spPr>
          <a:xfrm>
            <a:off x="6746488" y="1484556"/>
            <a:ext cx="5445512" cy="130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Rubrik 1">
            <a:extLst>
              <a:ext uri="{FF2B5EF4-FFF2-40B4-BE49-F238E27FC236}">
                <a16:creationId xmlns:a16="http://schemas.microsoft.com/office/drawing/2014/main" id="{323BAD4B-C876-A947-B84B-70BE804FFC93}"/>
              </a:ext>
            </a:extLst>
          </p:cNvPr>
          <p:cNvSpPr>
            <a:spLocks noGrp="1"/>
          </p:cNvSpPr>
          <p:nvPr>
            <p:ph type="title" hasCustomPrompt="1"/>
          </p:nvPr>
        </p:nvSpPr>
        <p:spPr>
          <a:xfrm>
            <a:off x="7032277" y="1605990"/>
            <a:ext cx="5146058" cy="734110"/>
          </a:xfrm>
        </p:spPr>
        <p:txBody>
          <a:bodyPr bIns="0" anchor="t" anchorCtr="0">
            <a:noAutofit/>
          </a:bodyPr>
          <a:lstStyle>
            <a:lvl1pPr>
              <a:lnSpc>
                <a:spcPct val="100000"/>
              </a:lnSpc>
              <a:defRPr sz="4200">
                <a:solidFill>
                  <a:schemeClr val="accent1"/>
                </a:solidFill>
              </a:defRPr>
            </a:lvl1pPr>
          </a:lstStyle>
          <a:p>
            <a:r>
              <a:rPr lang="en-GB" noProof="0"/>
              <a:t>Add title</a:t>
            </a:r>
          </a:p>
        </p:txBody>
      </p:sp>
      <p:cxnSp>
        <p:nvCxnSpPr>
          <p:cNvPr id="7" name="Rak 6">
            <a:extLst>
              <a:ext uri="{FF2B5EF4-FFF2-40B4-BE49-F238E27FC236}">
                <a16:creationId xmlns:a16="http://schemas.microsoft.com/office/drawing/2014/main" id="{6EB25FC1-ABE1-A344-8F65-DA7EE26B4227}"/>
              </a:ext>
            </a:extLst>
          </p:cNvPr>
          <p:cNvCxnSpPr>
            <a:cxnSpLocks/>
          </p:cNvCxnSpPr>
          <p:nvPr/>
        </p:nvCxnSpPr>
        <p:spPr>
          <a:xfrm>
            <a:off x="7032277" y="2336984"/>
            <a:ext cx="496763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Platshållare för text 11">
            <a:extLst>
              <a:ext uri="{FF2B5EF4-FFF2-40B4-BE49-F238E27FC236}">
                <a16:creationId xmlns:a16="http://schemas.microsoft.com/office/drawing/2014/main" id="{441749B1-2509-2A41-B7FC-7CEED5642DDC}"/>
              </a:ext>
            </a:extLst>
          </p:cNvPr>
          <p:cNvSpPr>
            <a:spLocks noGrp="1"/>
          </p:cNvSpPr>
          <p:nvPr>
            <p:ph type="body" sz="quarter" idx="11" hasCustomPrompt="1"/>
          </p:nvPr>
        </p:nvSpPr>
        <p:spPr>
          <a:xfrm>
            <a:off x="7032276" y="2453762"/>
            <a:ext cx="5146059" cy="349418"/>
          </a:xfrm>
        </p:spPr>
        <p:txBody>
          <a:bodyPr>
            <a:noAutofit/>
          </a:bodyPr>
          <a:lstStyle>
            <a:lvl1pPr marL="0" indent="0">
              <a:spcBef>
                <a:spcPts val="0"/>
              </a:spcBef>
              <a:buNone/>
              <a:defRPr sz="1200" b="1" cap="all" spc="50" baseline="0">
                <a:solidFill>
                  <a:schemeClr val="accent1"/>
                </a:solidFill>
              </a:defRPr>
            </a:lvl1pPr>
          </a:lstStyle>
          <a:p>
            <a:r>
              <a:rPr lang="en-GB" noProof="0"/>
              <a:t>Name, affiliation etc.</a:t>
            </a:r>
          </a:p>
        </p:txBody>
      </p:sp>
      <p:pic>
        <p:nvPicPr>
          <p:cNvPr id="9" name="Bildobjekt 8">
            <a:extLst>
              <a:ext uri="{FF2B5EF4-FFF2-40B4-BE49-F238E27FC236}">
                <a16:creationId xmlns:a16="http://schemas.microsoft.com/office/drawing/2014/main" id="{209784B7-2B3F-1A4D-9027-EAC271866D5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pic>
        <p:nvPicPr>
          <p:cNvPr id="10" name="Bildobjekt 9" descr="Lund University's logotype.">
            <a:extLst>
              <a:ext uri="{FF2B5EF4-FFF2-40B4-BE49-F238E27FC236}">
                <a16:creationId xmlns:a16="http://schemas.microsoft.com/office/drawing/2014/main" id="{7B3B0A48-DA8E-0A46-AD4C-1F9B93F95B0D}"/>
              </a:ext>
            </a:extLst>
          </p:cNvPr>
          <p:cNvPicPr>
            <a:picLocks noChangeAspect="1"/>
          </p:cNvPicPr>
          <p:nvPr/>
        </p:nvPicPr>
        <p:blipFill>
          <a:blip r:embed="rId4"/>
          <a:srcRect/>
          <a:stretch/>
        </p:blipFill>
        <p:spPr>
          <a:xfrm>
            <a:off x="476746" y="353139"/>
            <a:ext cx="744262" cy="993215"/>
          </a:xfrm>
          <a:prstGeom prst="rect">
            <a:avLst/>
          </a:prstGeom>
        </p:spPr>
      </p:pic>
    </p:spTree>
    <p:extLst>
      <p:ext uri="{BB962C8B-B14F-4D97-AF65-F5344CB8AC3E}">
        <p14:creationId xmlns:p14="http://schemas.microsoft.com/office/powerpoint/2010/main" val="309968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3 longer">
    <p:spTree>
      <p:nvGrpSpPr>
        <p:cNvPr id="1" name=""/>
        <p:cNvGrpSpPr/>
        <p:nvPr/>
      </p:nvGrpSpPr>
      <p:grpSpPr>
        <a:xfrm>
          <a:off x="0" y="0"/>
          <a:ext cx="0" cy="0"/>
          <a:chOff x="0" y="0"/>
          <a:chExt cx="0" cy="0"/>
        </a:xfrm>
      </p:grpSpPr>
      <p:pic>
        <p:nvPicPr>
          <p:cNvPr id="13" name="Bildobjekt 12">
            <a:extLst>
              <a:ext uri="{FF2B5EF4-FFF2-40B4-BE49-F238E27FC236}">
                <a16:creationId xmlns:a16="http://schemas.microsoft.com/office/drawing/2014/main" id="{9945810A-D868-894A-8135-2C48517CE578}"/>
              </a:ext>
            </a:extLst>
          </p:cNvPr>
          <p:cNvPicPr>
            <a:picLocks noChangeAspect="1"/>
          </p:cNvPicPr>
          <p:nvPr/>
        </p:nvPicPr>
        <p:blipFill rotWithShape="1">
          <a:blip r:embed="rId2"/>
          <a:srcRect l="10261" t="19608" b="8271"/>
          <a:stretch/>
        </p:blipFill>
        <p:spPr>
          <a:xfrm>
            <a:off x="192088" y="188913"/>
            <a:ext cx="11807825" cy="6480175"/>
          </a:xfrm>
          <a:prstGeom prst="rect">
            <a:avLst/>
          </a:prstGeom>
        </p:spPr>
      </p:pic>
      <p:sp>
        <p:nvSpPr>
          <p:cNvPr id="3" name="Rektangel 2">
            <a:extLst>
              <a:ext uri="{FF2B5EF4-FFF2-40B4-BE49-F238E27FC236}">
                <a16:creationId xmlns:a16="http://schemas.microsoft.com/office/drawing/2014/main" id="{CC78BE5A-F044-6E4A-86D0-B28B85339425}"/>
              </a:ext>
            </a:extLst>
          </p:cNvPr>
          <p:cNvSpPr/>
          <p:nvPr/>
        </p:nvSpPr>
        <p:spPr>
          <a:xfrm>
            <a:off x="5439210" y="1484556"/>
            <a:ext cx="6752790" cy="259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ubrik 1">
            <a:extLst>
              <a:ext uri="{FF2B5EF4-FFF2-40B4-BE49-F238E27FC236}">
                <a16:creationId xmlns:a16="http://schemas.microsoft.com/office/drawing/2014/main" id="{3B620808-FCD6-A847-A7FA-4CEA2CC82108}"/>
              </a:ext>
            </a:extLst>
          </p:cNvPr>
          <p:cNvSpPr>
            <a:spLocks noGrp="1"/>
          </p:cNvSpPr>
          <p:nvPr>
            <p:ph type="title" hasCustomPrompt="1"/>
          </p:nvPr>
        </p:nvSpPr>
        <p:spPr>
          <a:xfrm>
            <a:off x="5854311" y="1859358"/>
            <a:ext cx="6144864" cy="1292662"/>
          </a:xfrm>
        </p:spPr>
        <p:txBody>
          <a:bodyPr wrap="square" bIns="0" anchor="t" anchorCtr="0">
            <a:spAutoFit/>
          </a:bodyPr>
          <a:lstStyle>
            <a:lvl1pPr>
              <a:lnSpc>
                <a:spcPct val="100000"/>
              </a:lnSpc>
              <a:defRPr sz="4200"/>
            </a:lvl1pPr>
          </a:lstStyle>
          <a:p>
            <a:r>
              <a:rPr lang="en-GB" noProof="0"/>
              <a:t>Title slide for longer headline</a:t>
            </a:r>
          </a:p>
        </p:txBody>
      </p:sp>
      <p:cxnSp>
        <p:nvCxnSpPr>
          <p:cNvPr id="14" name="Rak 13">
            <a:extLst>
              <a:ext uri="{FF2B5EF4-FFF2-40B4-BE49-F238E27FC236}">
                <a16:creationId xmlns:a16="http://schemas.microsoft.com/office/drawing/2014/main" id="{3382D092-2985-8E41-B909-155C77E15CCE}"/>
              </a:ext>
            </a:extLst>
          </p:cNvPr>
          <p:cNvCxnSpPr>
            <a:cxnSpLocks/>
          </p:cNvCxnSpPr>
          <p:nvPr/>
        </p:nvCxnSpPr>
        <p:spPr>
          <a:xfrm>
            <a:off x="5854930" y="3353694"/>
            <a:ext cx="614486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Platshållare för text 11">
            <a:extLst>
              <a:ext uri="{FF2B5EF4-FFF2-40B4-BE49-F238E27FC236}">
                <a16:creationId xmlns:a16="http://schemas.microsoft.com/office/drawing/2014/main" id="{867F76BB-3A62-0A4A-BB95-F999DE2F25F5}"/>
              </a:ext>
            </a:extLst>
          </p:cNvPr>
          <p:cNvSpPr>
            <a:spLocks noGrp="1"/>
          </p:cNvSpPr>
          <p:nvPr>
            <p:ph type="body" sz="quarter" idx="11" hasCustomPrompt="1"/>
          </p:nvPr>
        </p:nvSpPr>
        <p:spPr>
          <a:xfrm>
            <a:off x="5854313" y="3499576"/>
            <a:ext cx="6145601" cy="349418"/>
          </a:xfrm>
        </p:spPr>
        <p:txBody>
          <a:bodyPr>
            <a:noAutofit/>
          </a:bodyPr>
          <a:lstStyle>
            <a:lvl1pPr marL="0" indent="0">
              <a:spcBef>
                <a:spcPts val="0"/>
              </a:spcBef>
              <a:buNone/>
              <a:defRPr sz="1200" b="1" cap="all" spc="50" baseline="0">
                <a:solidFill>
                  <a:schemeClr val="accent1"/>
                </a:solidFill>
              </a:defRPr>
            </a:lvl1pPr>
          </a:lstStyle>
          <a:p>
            <a:r>
              <a:rPr lang="en-GB" noProof="0"/>
              <a:t>Name, affiliation etc.</a:t>
            </a:r>
          </a:p>
        </p:txBody>
      </p:sp>
      <p:pic>
        <p:nvPicPr>
          <p:cNvPr id="9" name="Bildobjekt 8">
            <a:extLst>
              <a:ext uri="{FF2B5EF4-FFF2-40B4-BE49-F238E27FC236}">
                <a16:creationId xmlns:a16="http://schemas.microsoft.com/office/drawing/2014/main" id="{F8D03AA1-B493-CF43-9DE1-59DA4787B9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pic>
        <p:nvPicPr>
          <p:cNvPr id="10" name="Bildobjekt 9" descr="Lund University's logotype.">
            <a:extLst>
              <a:ext uri="{FF2B5EF4-FFF2-40B4-BE49-F238E27FC236}">
                <a16:creationId xmlns:a16="http://schemas.microsoft.com/office/drawing/2014/main" id="{C291FB68-43F3-4C41-9352-9D3112B5C416}"/>
              </a:ext>
            </a:extLst>
          </p:cNvPr>
          <p:cNvPicPr>
            <a:picLocks noChangeAspect="1"/>
          </p:cNvPicPr>
          <p:nvPr/>
        </p:nvPicPr>
        <p:blipFill>
          <a:blip r:embed="rId4"/>
          <a:srcRect/>
          <a:stretch/>
        </p:blipFill>
        <p:spPr>
          <a:xfrm>
            <a:off x="476746" y="353139"/>
            <a:ext cx="744262" cy="993215"/>
          </a:xfrm>
          <a:prstGeom prst="rect">
            <a:avLst/>
          </a:prstGeom>
        </p:spPr>
      </p:pic>
    </p:spTree>
    <p:extLst>
      <p:ext uri="{BB962C8B-B14F-4D97-AF65-F5344CB8AC3E}">
        <p14:creationId xmlns:p14="http://schemas.microsoft.com/office/powerpoint/2010/main" val="1377714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6" name="Platshållare för bild 5">
            <a:extLst>
              <a:ext uri="{FF2B5EF4-FFF2-40B4-BE49-F238E27FC236}">
                <a16:creationId xmlns:a16="http://schemas.microsoft.com/office/drawing/2014/main" id="{BA0ABDCC-D188-2F40-92DB-269FBA094FC3}"/>
              </a:ext>
            </a:extLst>
          </p:cNvPr>
          <p:cNvSpPr>
            <a:spLocks noGrp="1"/>
          </p:cNvSpPr>
          <p:nvPr>
            <p:ph type="pic" sz="quarter" idx="10" hasCustomPrompt="1"/>
          </p:nvPr>
        </p:nvSpPr>
        <p:spPr>
          <a:xfrm>
            <a:off x="192088" y="188913"/>
            <a:ext cx="11807825" cy="6480175"/>
          </a:xfrm>
          <a:solidFill>
            <a:schemeClr val="accent5"/>
          </a:solidFill>
        </p:spPr>
        <p:txBody>
          <a:bodyPr/>
          <a:lstStyle/>
          <a:p>
            <a:r>
              <a:rPr lang="en-GB" noProof="0" dirty="0"/>
              <a:t>Drag an image here or click the icon</a:t>
            </a:r>
          </a:p>
        </p:txBody>
      </p:sp>
      <p:sp>
        <p:nvSpPr>
          <p:cNvPr id="3" name="Rubrik 1">
            <a:extLst>
              <a:ext uri="{FF2B5EF4-FFF2-40B4-BE49-F238E27FC236}">
                <a16:creationId xmlns:a16="http://schemas.microsoft.com/office/drawing/2014/main" id="{F135484C-500B-9E4C-B6F0-E6CD5D0A1E1E}"/>
              </a:ext>
            </a:extLst>
          </p:cNvPr>
          <p:cNvSpPr>
            <a:spLocks noGrp="1"/>
          </p:cNvSpPr>
          <p:nvPr>
            <p:ph type="title" hasCustomPrompt="1"/>
          </p:nvPr>
        </p:nvSpPr>
        <p:spPr>
          <a:xfrm>
            <a:off x="192088" y="-406473"/>
            <a:ext cx="9272423" cy="304699"/>
          </a:xfrm>
        </p:spPr>
        <p:txBody>
          <a:bodyPr wrap="square" lIns="0" tIns="0" rIns="0" bIns="0">
            <a:spAutoFit/>
          </a:bodyPr>
          <a:lstStyle>
            <a:lvl1pPr>
              <a:defRPr sz="2200" baseline="0">
                <a:latin typeface="Arial" panose="020B0604020202020204" pitchFamily="34" charset="0"/>
                <a:cs typeface="Arial" panose="020B0604020202020204" pitchFamily="34" charset="0"/>
              </a:defRPr>
            </a:lvl1pPr>
          </a:lstStyle>
          <a:p>
            <a:r>
              <a:rPr lang="en-GB" noProof="0" dirty="0"/>
              <a:t>Click here to add a title</a:t>
            </a:r>
          </a:p>
        </p:txBody>
      </p:sp>
    </p:spTree>
    <p:extLst>
      <p:ext uri="{BB962C8B-B14F-4D97-AF65-F5344CB8AC3E}">
        <p14:creationId xmlns:p14="http://schemas.microsoft.com/office/powerpoint/2010/main" val="98668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8" name="Platshållare för bild 7">
            <a:extLst>
              <a:ext uri="{FF2B5EF4-FFF2-40B4-BE49-F238E27FC236}">
                <a16:creationId xmlns:a16="http://schemas.microsoft.com/office/drawing/2014/main" id="{F7FFECAB-E5AC-4A4C-A95F-80726D1FE8D5}"/>
              </a:ext>
            </a:extLst>
          </p:cNvPr>
          <p:cNvSpPr>
            <a:spLocks noGrp="1"/>
          </p:cNvSpPr>
          <p:nvPr>
            <p:ph type="pic" sz="quarter" idx="13" hasCustomPrompt="1"/>
          </p:nvPr>
        </p:nvSpPr>
        <p:spPr>
          <a:xfrm>
            <a:off x="192088" y="188913"/>
            <a:ext cx="11807825" cy="6480175"/>
          </a:xfrm>
          <a:solidFill>
            <a:schemeClr val="accent5"/>
          </a:solidFill>
        </p:spPr>
        <p:txBody>
          <a:bodyPr/>
          <a:lstStyle/>
          <a:p>
            <a:r>
              <a:rPr lang="en-GB" noProof="0" dirty="0"/>
              <a:t>Drag an image here or click the icon</a:t>
            </a:r>
          </a:p>
          <a:p>
            <a:endParaRPr lang="en-GB" noProof="0" dirty="0"/>
          </a:p>
          <a:p>
            <a:endParaRPr lang="en-GB" noProof="0" dirty="0"/>
          </a:p>
        </p:txBody>
      </p:sp>
      <p:sp>
        <p:nvSpPr>
          <p:cNvPr id="2" name="Rubrik 1">
            <a:extLst>
              <a:ext uri="{FF2B5EF4-FFF2-40B4-BE49-F238E27FC236}">
                <a16:creationId xmlns:a16="http://schemas.microsoft.com/office/drawing/2014/main" id="{63EBAFC8-420B-8142-8D25-7580E64C27E9}"/>
              </a:ext>
            </a:extLst>
          </p:cNvPr>
          <p:cNvSpPr>
            <a:spLocks noGrp="1"/>
          </p:cNvSpPr>
          <p:nvPr>
            <p:ph type="ctrTitle" hasCustomPrompt="1"/>
          </p:nvPr>
        </p:nvSpPr>
        <p:spPr>
          <a:xfrm>
            <a:off x="192087" y="4651200"/>
            <a:ext cx="11807825" cy="1613428"/>
          </a:xfrm>
          <a:solidFill>
            <a:schemeClr val="tx1">
              <a:alpha val="50000"/>
            </a:schemeClr>
          </a:solidFill>
          <a:effectLst/>
        </p:spPr>
        <p:txBody>
          <a:bodyPr lIns="360000" tIns="108000" rIns="360000" bIns="612000" anchor="b">
            <a:spAutoFit/>
          </a:bodyPr>
          <a:lstStyle>
            <a:lvl1pPr algn="ctr">
              <a:defRPr sz="6400" cap="all" spc="100" baseline="0">
                <a:solidFill>
                  <a:schemeClr val="bg1"/>
                </a:solidFill>
                <a:effectLst>
                  <a:outerShdw blurRad="152400" algn="ctr" rotWithShape="0">
                    <a:prstClr val="black"/>
                  </a:outerShdw>
                </a:effectLst>
              </a:defRPr>
            </a:lvl1pPr>
          </a:lstStyle>
          <a:p>
            <a:r>
              <a:rPr lang="en-GB" noProof="0" dirty="0"/>
              <a:t>Add a headline</a:t>
            </a:r>
          </a:p>
        </p:txBody>
      </p:sp>
      <p:sp>
        <p:nvSpPr>
          <p:cNvPr id="3" name="Underrubrik 2">
            <a:extLst>
              <a:ext uri="{FF2B5EF4-FFF2-40B4-BE49-F238E27FC236}">
                <a16:creationId xmlns:a16="http://schemas.microsoft.com/office/drawing/2014/main" id="{1E46E1A1-AC7E-9041-B630-B7BC5AB5BB7A}"/>
              </a:ext>
            </a:extLst>
          </p:cNvPr>
          <p:cNvSpPr>
            <a:spLocks noGrp="1"/>
          </p:cNvSpPr>
          <p:nvPr>
            <p:ph type="subTitle" idx="1" hasCustomPrompt="1"/>
          </p:nvPr>
        </p:nvSpPr>
        <p:spPr>
          <a:xfrm>
            <a:off x="192087" y="5587200"/>
            <a:ext cx="11807825" cy="502445"/>
          </a:xfrm>
          <a:effectLst/>
        </p:spPr>
        <p:txBody>
          <a:bodyPr wrap="square" lIns="360000" rIns="360000">
            <a:spAutoFit/>
          </a:bodyPr>
          <a:lstStyle>
            <a:lvl1pPr marL="0" indent="0" algn="ctr">
              <a:buNone/>
              <a:defRPr sz="3200" b="0" i="0">
                <a:solidFill>
                  <a:schemeClr val="bg1"/>
                </a:solidFill>
                <a:effectLst>
                  <a:outerShdw blurRad="152400" algn="ctr" rotWithShape="0">
                    <a:prstClr val="black"/>
                  </a:outerShdw>
                </a:effectLst>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text here or make the grey box smaller</a:t>
            </a:r>
          </a:p>
        </p:txBody>
      </p:sp>
    </p:spTree>
    <p:extLst>
      <p:ext uri="{BB962C8B-B14F-4D97-AF65-F5344CB8AC3E}">
        <p14:creationId xmlns:p14="http://schemas.microsoft.com/office/powerpoint/2010/main" val="208396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Headline +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p:txBody>
          <a:bodyPr>
            <a:normAutofit/>
          </a:bodyPr>
          <a:lstStyle>
            <a:lvl1pPr>
              <a:defRPr sz="4800"/>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1620000" y="2159999"/>
            <a:ext cx="8820000" cy="3960000"/>
          </a:xfrm>
        </p:spPr>
        <p:txBody>
          <a:bodyPr/>
          <a:lstStyle>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5" name="Bildobjekt 4">
            <a:extLst>
              <a:ext uri="{FF2B5EF4-FFF2-40B4-BE49-F238E27FC236}">
                <a16:creationId xmlns:a16="http://schemas.microsoft.com/office/drawing/2014/main" id="{14B0D899-AB4F-EC44-8583-90CB6DEB1C2D}"/>
              </a:ext>
            </a:extLst>
          </p:cNvPr>
          <p:cNvPicPr>
            <a:picLocks noChangeAspect="1"/>
          </p:cNvPicPr>
          <p:nvPr/>
        </p:nvPicPr>
        <p:blipFill>
          <a:blip r:embed="rId2"/>
          <a:srcRect/>
          <a:stretch/>
        </p:blipFill>
        <p:spPr>
          <a:xfrm>
            <a:off x="10989749" y="5561052"/>
            <a:ext cx="708740" cy="945809"/>
          </a:xfrm>
          <a:prstGeom prst="rect">
            <a:avLst/>
          </a:prstGeom>
        </p:spPr>
      </p:pic>
    </p:spTree>
    <p:extLst>
      <p:ext uri="{BB962C8B-B14F-4D97-AF65-F5344CB8AC3E}">
        <p14:creationId xmlns:p14="http://schemas.microsoft.com/office/powerpoint/2010/main" val="2239700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4A9A7386-F759-0E42-A82F-00906141C650}"/>
              </a:ext>
            </a:extLst>
          </p:cNvPr>
          <p:cNvSpPr>
            <a:spLocks noGrp="1"/>
          </p:cNvSpPr>
          <p:nvPr>
            <p:ph type="title"/>
          </p:nvPr>
        </p:nvSpPr>
        <p:spPr>
          <a:xfrm>
            <a:off x="1620000" y="359999"/>
            <a:ext cx="8820000" cy="1800000"/>
          </a:xfrm>
          <a:prstGeom prst="rect">
            <a:avLst/>
          </a:prstGeom>
        </p:spPr>
        <p:txBody>
          <a:bodyPr vert="horz" lIns="0" tIns="0" rIns="0" bIns="288000" rtlCol="0" anchor="b" anchorCtr="0">
            <a:normAutofit/>
          </a:bodyPr>
          <a:lstStyle/>
          <a:p>
            <a:r>
              <a:rPr lang="en-GB" noProof="0"/>
              <a:t>Headline</a:t>
            </a:r>
          </a:p>
        </p:txBody>
      </p:sp>
      <p:sp>
        <p:nvSpPr>
          <p:cNvPr id="3" name="Platshållare för text 2">
            <a:extLst>
              <a:ext uri="{FF2B5EF4-FFF2-40B4-BE49-F238E27FC236}">
                <a16:creationId xmlns:a16="http://schemas.microsoft.com/office/drawing/2014/main" id="{7D065C12-314E-C844-B105-FA43CA3DE1AE}"/>
              </a:ext>
            </a:extLst>
          </p:cNvPr>
          <p:cNvSpPr>
            <a:spLocks noGrp="1"/>
          </p:cNvSpPr>
          <p:nvPr>
            <p:ph type="body" idx="1"/>
          </p:nvPr>
        </p:nvSpPr>
        <p:spPr>
          <a:xfrm>
            <a:off x="1620000" y="2159999"/>
            <a:ext cx="8820000" cy="4351339"/>
          </a:xfrm>
          <a:prstGeom prst="rect">
            <a:avLst/>
          </a:prstGeom>
        </p:spPr>
        <p:txBody>
          <a:bodyPr vert="horz" lIns="0" tIns="0" rIns="0" bIns="0" rtlCol="0">
            <a:normAutofit/>
          </a:body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spTree>
    <p:extLst>
      <p:ext uri="{BB962C8B-B14F-4D97-AF65-F5344CB8AC3E}">
        <p14:creationId xmlns:p14="http://schemas.microsoft.com/office/powerpoint/2010/main" val="3955219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lvl1pPr algn="l" defTabSz="914400" rtl="0" eaLnBrk="1" latinLnBrk="0" hangingPunct="1">
        <a:lnSpc>
          <a:spcPct val="90000"/>
        </a:lnSpc>
        <a:spcBef>
          <a:spcPct val="0"/>
        </a:spcBef>
        <a:buNone/>
        <a:defRPr sz="4400" b="0" i="0"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180000" indent="-180000" algn="l" defTabSz="914400" rtl="0" eaLnBrk="1" latinLnBrk="0" hangingPunct="1">
        <a:lnSpc>
          <a:spcPct val="110000"/>
        </a:lnSpc>
        <a:spcBef>
          <a:spcPts val="1200"/>
        </a:spcBef>
        <a:buClr>
          <a:schemeClr val="accent1"/>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504000" indent="-252000" algn="l" defTabSz="914400" rtl="0" eaLnBrk="1" latinLnBrk="0" hangingPunct="1">
        <a:lnSpc>
          <a:spcPct val="110000"/>
        </a:lnSpc>
        <a:spcBef>
          <a:spcPts val="0"/>
        </a:spcBef>
        <a:buClr>
          <a:schemeClr val="accent1"/>
        </a:buClr>
        <a:buFont typeface="Systemtypsnitt normalt"/>
        <a:buChar char="–"/>
        <a:defRPr sz="2200" b="0" i="0" kern="1200">
          <a:solidFill>
            <a:schemeClr val="tx1"/>
          </a:solidFill>
          <a:latin typeface="Arial" panose="020B0604020202020204" pitchFamily="34" charset="0"/>
          <a:ea typeface="+mn-ea"/>
          <a:cs typeface="Arial" panose="020B0604020202020204" pitchFamily="34" charset="0"/>
        </a:defRPr>
      </a:lvl2pPr>
      <a:lvl3pPr marL="792000" indent="-252000" algn="l" defTabSz="914400" rtl="0" eaLnBrk="1" latinLnBrk="0" hangingPunct="1">
        <a:lnSpc>
          <a:spcPct val="110000"/>
        </a:lnSpc>
        <a:spcBef>
          <a:spcPts val="0"/>
        </a:spcBef>
        <a:buClr>
          <a:schemeClr val="accent1"/>
        </a:buClr>
        <a:buFont typeface="Systemtypsnitt normalt"/>
        <a:buChar char="–"/>
        <a:defRPr sz="2200" b="0" i="0" kern="1200">
          <a:solidFill>
            <a:schemeClr val="tx1"/>
          </a:solidFill>
          <a:latin typeface="Arial" panose="020B0604020202020204" pitchFamily="34" charset="0"/>
          <a:ea typeface="+mn-ea"/>
          <a:cs typeface="Arial" panose="020B0604020202020204" pitchFamily="34" charset="0"/>
        </a:defRPr>
      </a:lvl3pPr>
      <a:lvl4pPr marL="1080000" indent="-252000" algn="l" defTabSz="914400" rtl="0" eaLnBrk="1" latinLnBrk="0" hangingPunct="1">
        <a:lnSpc>
          <a:spcPct val="110000"/>
        </a:lnSpc>
        <a:spcBef>
          <a:spcPts val="0"/>
        </a:spcBef>
        <a:buClr>
          <a:schemeClr val="accent1"/>
        </a:buClr>
        <a:buFont typeface="Systemtypsnitt normalt"/>
        <a:buChar char="–"/>
        <a:defRPr sz="2200" b="0" i="0" kern="1200">
          <a:solidFill>
            <a:schemeClr val="tx1"/>
          </a:solidFill>
          <a:latin typeface="Arial" panose="020B0604020202020204" pitchFamily="34" charset="0"/>
          <a:ea typeface="+mn-ea"/>
          <a:cs typeface="Arial" panose="020B0604020202020204" pitchFamily="34" charset="0"/>
        </a:defRPr>
      </a:lvl4pPr>
      <a:lvl5pPr marL="1368000" indent="-252000" algn="l" defTabSz="914400" rtl="0" eaLnBrk="1" latinLnBrk="0" hangingPunct="1">
        <a:lnSpc>
          <a:spcPct val="110000"/>
        </a:lnSpc>
        <a:spcBef>
          <a:spcPts val="0"/>
        </a:spcBef>
        <a:buClr>
          <a:schemeClr val="accent1"/>
        </a:buClr>
        <a:buFont typeface="Systemtypsnitt normalt"/>
        <a:buChar char="–"/>
        <a:defRPr sz="2200" b="0" i="0" kern="1200">
          <a:solidFill>
            <a:schemeClr val="tx1"/>
          </a:solidFill>
          <a:latin typeface="Arial" panose="020B0604020202020204" pitchFamily="34" charset="0"/>
          <a:ea typeface="+mn-ea"/>
          <a:cs typeface="Arial" panose="020B0604020202020204" pitchFamily="34" charset="0"/>
        </a:defRPr>
      </a:lvl5pPr>
      <a:lvl6pPr marL="1656000" indent="-252000" algn="l" defTabSz="914400" rtl="0" eaLnBrk="1" latinLnBrk="0" hangingPunct="1">
        <a:lnSpc>
          <a:spcPct val="110000"/>
        </a:lnSpc>
        <a:spcBef>
          <a:spcPts val="0"/>
        </a:spcBef>
        <a:buClr>
          <a:schemeClr val="accent1"/>
        </a:buClr>
        <a:buFont typeface="Systemtypsnitt normalt"/>
        <a:buChar char="–"/>
        <a:defRPr sz="22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21">
          <p15:clr>
            <a:srgbClr val="F26B43"/>
          </p15:clr>
        </p15:guide>
        <p15:guide id="4" pos="7559">
          <p15:clr>
            <a:srgbClr val="F26B43"/>
          </p15:clr>
        </p15:guide>
        <p15:guide id="5" pos="2593">
          <p15:clr>
            <a:srgbClr val="F26B43"/>
          </p15:clr>
        </p15:guide>
        <p15:guide id="6" pos="5087">
          <p15:clr>
            <a:srgbClr val="F26B43"/>
          </p15:clr>
        </p15:guide>
        <p15:guide id="7" orient="horz" pos="4201">
          <p15:clr>
            <a:srgbClr val="F26B43"/>
          </p15:clr>
        </p15:guide>
        <p15:guide id="8" orient="horz" pos="11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3.png"/><Relationship Id="rId18" Type="http://schemas.openxmlformats.org/officeDocument/2006/relationships/customXml" Target="../ink/ink15.xml"/><Relationship Id="rId3" Type="http://schemas.openxmlformats.org/officeDocument/2006/relationships/image" Target="../media/image19.png"/><Relationship Id="rId21"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customXml" Target="../ink/ink12.xml"/><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image" Target="../media/image12.png"/><Relationship Id="rId16" Type="http://schemas.openxmlformats.org/officeDocument/2006/relationships/customXml" Target="../ink/ink14.xml"/><Relationship Id="rId20" Type="http://schemas.openxmlformats.org/officeDocument/2006/relationships/customXml" Target="../ink/ink16.xml"/><Relationship Id="rId1" Type="http://schemas.openxmlformats.org/officeDocument/2006/relationships/slideLayout" Target="../slideLayouts/slideLayout9.xml"/><Relationship Id="rId6" Type="http://schemas.openxmlformats.org/officeDocument/2006/relationships/customXml" Target="../ink/ink9.xml"/><Relationship Id="rId11" Type="http://schemas.openxmlformats.org/officeDocument/2006/relationships/image" Target="../media/image22.png"/><Relationship Id="rId24" Type="http://schemas.openxmlformats.org/officeDocument/2006/relationships/customXml" Target="../ink/ink18.xml"/><Relationship Id="rId5" Type="http://schemas.openxmlformats.org/officeDocument/2006/relationships/image" Target="../media/image13.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customXml" Target="../ink/ink11.xml"/><Relationship Id="rId19" Type="http://schemas.openxmlformats.org/officeDocument/2006/relationships/image" Target="../media/image26.png"/><Relationship Id="rId4" Type="http://schemas.openxmlformats.org/officeDocument/2006/relationships/customXml" Target="../ink/ink8.xml"/><Relationship Id="rId9" Type="http://schemas.openxmlformats.org/officeDocument/2006/relationships/image" Target="../media/image21.png"/><Relationship Id="rId14" Type="http://schemas.openxmlformats.org/officeDocument/2006/relationships/customXml" Target="../ink/ink13.xml"/><Relationship Id="rId22" Type="http://schemas.openxmlformats.org/officeDocument/2006/relationships/customXml" Target="../ink/ink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24.xml"/><Relationship Id="rId18" Type="http://schemas.openxmlformats.org/officeDocument/2006/relationships/image" Target="../media/image38.png"/><Relationship Id="rId3" Type="http://schemas.openxmlformats.org/officeDocument/2006/relationships/customXml" Target="../ink/ink19.xml"/><Relationship Id="rId7" Type="http://schemas.openxmlformats.org/officeDocument/2006/relationships/customXml" Target="../ink/ink21.xml"/><Relationship Id="rId12" Type="http://schemas.openxmlformats.org/officeDocument/2006/relationships/image" Target="../media/image35.png"/><Relationship Id="rId17" Type="http://schemas.openxmlformats.org/officeDocument/2006/relationships/customXml" Target="../ink/ink26.xml"/><Relationship Id="rId2" Type="http://schemas.openxmlformats.org/officeDocument/2006/relationships/image" Target="../media/image30.png"/><Relationship Id="rId16" Type="http://schemas.openxmlformats.org/officeDocument/2006/relationships/image" Target="../media/image37.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customXml" Target="../ink/ink23.xml"/><Relationship Id="rId5" Type="http://schemas.openxmlformats.org/officeDocument/2006/relationships/customXml" Target="../ink/ink20.xml"/><Relationship Id="rId15" Type="http://schemas.openxmlformats.org/officeDocument/2006/relationships/customXml" Target="../ink/ink25.xml"/><Relationship Id="rId10" Type="http://schemas.openxmlformats.org/officeDocument/2006/relationships/image" Target="../media/image34.png"/><Relationship Id="rId19" Type="http://schemas.openxmlformats.org/officeDocument/2006/relationships/customXml" Target="../ink/ink27.xml"/><Relationship Id="rId4" Type="http://schemas.openxmlformats.org/officeDocument/2006/relationships/image" Target="../media/image31.png"/><Relationship Id="rId9" Type="http://schemas.openxmlformats.org/officeDocument/2006/relationships/customXml" Target="../ink/ink22.xml"/><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33.xml"/><Relationship Id="rId18" Type="http://schemas.openxmlformats.org/officeDocument/2006/relationships/image" Target="../media/image49.png"/><Relationship Id="rId26" Type="http://schemas.openxmlformats.org/officeDocument/2006/relationships/image" Target="../media/image53.png"/><Relationship Id="rId3" Type="http://schemas.openxmlformats.org/officeDocument/2006/relationships/customXml" Target="../ink/ink28.xml"/><Relationship Id="rId21" Type="http://schemas.openxmlformats.org/officeDocument/2006/relationships/customXml" Target="../ink/ink37.xml"/><Relationship Id="rId7" Type="http://schemas.openxmlformats.org/officeDocument/2006/relationships/customXml" Target="../ink/ink30.xml"/><Relationship Id="rId12" Type="http://schemas.openxmlformats.org/officeDocument/2006/relationships/image" Target="../media/image46.png"/><Relationship Id="rId17" Type="http://schemas.openxmlformats.org/officeDocument/2006/relationships/customXml" Target="../ink/ink35.xml"/><Relationship Id="rId25" Type="http://schemas.openxmlformats.org/officeDocument/2006/relationships/customXml" Target="../ink/ink39.xml"/><Relationship Id="rId2" Type="http://schemas.openxmlformats.org/officeDocument/2006/relationships/image" Target="../media/image41.png"/><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customXml" Target="../ink/ink32.xml"/><Relationship Id="rId24" Type="http://schemas.openxmlformats.org/officeDocument/2006/relationships/image" Target="../media/image52.png"/><Relationship Id="rId5" Type="http://schemas.openxmlformats.org/officeDocument/2006/relationships/customXml" Target="../ink/ink29.xml"/><Relationship Id="rId15" Type="http://schemas.openxmlformats.org/officeDocument/2006/relationships/customXml" Target="../ink/ink34.xml"/><Relationship Id="rId23" Type="http://schemas.openxmlformats.org/officeDocument/2006/relationships/customXml" Target="../ink/ink38.xml"/><Relationship Id="rId10" Type="http://schemas.openxmlformats.org/officeDocument/2006/relationships/image" Target="../media/image45.png"/><Relationship Id="rId19" Type="http://schemas.openxmlformats.org/officeDocument/2006/relationships/customXml" Target="../ink/ink36.xml"/><Relationship Id="rId4" Type="http://schemas.openxmlformats.org/officeDocument/2006/relationships/image" Target="../media/image42.png"/><Relationship Id="rId9" Type="http://schemas.openxmlformats.org/officeDocument/2006/relationships/customXml" Target="../ink/ink31.xml"/><Relationship Id="rId14" Type="http://schemas.openxmlformats.org/officeDocument/2006/relationships/image" Target="../media/image47.png"/><Relationship Id="rId22" Type="http://schemas.openxmlformats.org/officeDocument/2006/relationships/image" Target="../media/image51.png"/><Relationship Id="rId27"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7.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6.xml"/><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customXml" Target="../ink/ink2.xml"/><Relationship Id="rId15" Type="http://schemas.openxmlformats.org/officeDocument/2006/relationships/image" Target="../media/image18.png"/><Relationship Id="rId10" Type="http://schemas.openxmlformats.org/officeDocument/2006/relationships/customXml" Target="../ink/ink5.xml"/><Relationship Id="rId4" Type="http://schemas.openxmlformats.org/officeDocument/2006/relationships/image" Target="../media/image13.png"/><Relationship Id="rId9" Type="http://schemas.openxmlformats.org/officeDocument/2006/relationships/image" Target="../media/image15.png"/><Relationship Id="rId14" Type="http://schemas.openxmlformats.org/officeDocument/2006/relationships/customXml" Target="../ink/ink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0687DF-4CEA-A5DE-3A8E-DFFE9397843E}"/>
              </a:ext>
            </a:extLst>
          </p:cNvPr>
          <p:cNvSpPr>
            <a:spLocks noGrp="1"/>
          </p:cNvSpPr>
          <p:nvPr>
            <p:ph type="title"/>
          </p:nvPr>
        </p:nvSpPr>
        <p:spPr>
          <a:xfrm>
            <a:off x="5854311" y="1859358"/>
            <a:ext cx="6144864" cy="1477328"/>
          </a:xfrm>
        </p:spPr>
        <p:txBody>
          <a:bodyPr/>
          <a:lstStyle/>
          <a:p>
            <a:r>
              <a:rPr lang="en-US" sz="3200" noProof="0" dirty="0"/>
              <a:t>The Value of Location: What Matters Most for Older Individuals Considering Relocation in Sweden?</a:t>
            </a:r>
          </a:p>
        </p:txBody>
      </p:sp>
    </p:spTree>
    <p:extLst>
      <p:ext uri="{BB962C8B-B14F-4D97-AF65-F5344CB8AC3E}">
        <p14:creationId xmlns:p14="http://schemas.microsoft.com/office/powerpoint/2010/main" val="291127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10F1-EB95-AA39-AA63-5718CABEC44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EBF7E12-2209-746C-DBF0-EEA021BCF23B}"/>
              </a:ext>
            </a:extLst>
          </p:cNvPr>
          <p:cNvPicPr>
            <a:picLocks noChangeAspect="1"/>
          </p:cNvPicPr>
          <p:nvPr/>
        </p:nvPicPr>
        <p:blipFill>
          <a:blip r:embed="rId2"/>
          <a:stretch>
            <a:fillRect/>
          </a:stretch>
        </p:blipFill>
        <p:spPr>
          <a:xfrm>
            <a:off x="459362" y="223848"/>
            <a:ext cx="5552896" cy="5796944"/>
          </a:xfrm>
          <a:prstGeom prst="rect">
            <a:avLst/>
          </a:prstGeom>
        </p:spPr>
      </p:pic>
      <p:pic>
        <p:nvPicPr>
          <p:cNvPr id="9" name="Picture 8">
            <a:extLst>
              <a:ext uri="{FF2B5EF4-FFF2-40B4-BE49-F238E27FC236}">
                <a16:creationId xmlns:a16="http://schemas.microsoft.com/office/drawing/2014/main" id="{B3C2AD14-097F-3AF8-9322-47FB92053713}"/>
              </a:ext>
            </a:extLst>
          </p:cNvPr>
          <p:cNvPicPr>
            <a:picLocks noChangeAspect="1"/>
          </p:cNvPicPr>
          <p:nvPr/>
        </p:nvPicPr>
        <p:blipFill>
          <a:blip r:embed="rId3"/>
          <a:stretch>
            <a:fillRect/>
          </a:stretch>
        </p:blipFill>
        <p:spPr>
          <a:xfrm>
            <a:off x="5859868" y="57961"/>
            <a:ext cx="5872770" cy="6020640"/>
          </a:xfrm>
          <a:prstGeom prst="rect">
            <a:avLst/>
          </a:prstGeom>
        </p:spPr>
      </p:pic>
      <mc:AlternateContent xmlns:mc="http://schemas.openxmlformats.org/markup-compatibility/2006">
        <mc:Choice xmlns:p14="http://schemas.microsoft.com/office/powerpoint/2010/main" Requires="p14">
          <p:contentPart p14:bwMode="auto" r:id="rId4">
            <p14:nvContentPartPr>
              <p14:cNvPr id="18" name="Ink 17">
                <a:extLst>
                  <a:ext uri="{FF2B5EF4-FFF2-40B4-BE49-F238E27FC236}">
                    <a16:creationId xmlns:a16="http://schemas.microsoft.com/office/drawing/2014/main" id="{7BBCE2F8-5459-72FD-ABD0-44E5034D951A}"/>
                  </a:ext>
                </a:extLst>
              </p14:cNvPr>
              <p14:cNvContentPartPr/>
              <p14:nvPr/>
            </p14:nvContentPartPr>
            <p14:xfrm>
              <a:off x="4001737" y="2703828"/>
              <a:ext cx="360" cy="360"/>
            </p14:xfrm>
          </p:contentPart>
        </mc:Choice>
        <mc:Fallback>
          <p:pic>
            <p:nvPicPr>
              <p:cNvPr id="18" name="Ink 17">
                <a:extLst>
                  <a:ext uri="{FF2B5EF4-FFF2-40B4-BE49-F238E27FC236}">
                    <a16:creationId xmlns:a16="http://schemas.microsoft.com/office/drawing/2014/main" id="{7BBCE2F8-5459-72FD-ABD0-44E5034D951A}"/>
                  </a:ext>
                </a:extLst>
              </p:cNvPr>
              <p:cNvPicPr/>
              <p:nvPr/>
            </p:nvPicPr>
            <p:blipFill>
              <a:blip r:embed="rId5"/>
              <a:stretch>
                <a:fillRect/>
              </a:stretch>
            </p:blipFill>
            <p:spPr>
              <a:xfrm>
                <a:off x="3992737" y="2694828"/>
                <a:ext cx="18000" cy="18000"/>
              </a:xfrm>
              <a:prstGeom prst="rect">
                <a:avLst/>
              </a:prstGeom>
            </p:spPr>
          </p:pic>
        </mc:Fallback>
      </mc:AlternateContent>
      <p:sp>
        <p:nvSpPr>
          <p:cNvPr id="29" name="TextBox 28">
            <a:extLst>
              <a:ext uri="{FF2B5EF4-FFF2-40B4-BE49-F238E27FC236}">
                <a16:creationId xmlns:a16="http://schemas.microsoft.com/office/drawing/2014/main" id="{712B3FA7-C9FF-4011-8E32-C0BF35798BF4}"/>
              </a:ext>
            </a:extLst>
          </p:cNvPr>
          <p:cNvSpPr txBox="1"/>
          <p:nvPr/>
        </p:nvSpPr>
        <p:spPr>
          <a:xfrm>
            <a:off x="497670" y="5982877"/>
            <a:ext cx="10458906" cy="646331"/>
          </a:xfrm>
          <a:prstGeom prst="rect">
            <a:avLst/>
          </a:prstGeom>
          <a:noFill/>
        </p:spPr>
        <p:txBody>
          <a:bodyPr wrap="square" rtlCol="0">
            <a:spAutoFit/>
          </a:bodyPr>
          <a:lstStyle/>
          <a:p>
            <a:r>
              <a:rPr lang="en-US" noProof="0" dirty="0"/>
              <a:t>”Owners are willing to pay 278 </a:t>
            </a:r>
            <a:r>
              <a:rPr lang="en-US" noProof="0" dirty="0" err="1"/>
              <a:t>sek</a:t>
            </a:r>
            <a:r>
              <a:rPr lang="en-US" noProof="0" dirty="0"/>
              <a:t> more a month than Renters (615-337) to have a reserved garaged space (compared to none)”</a:t>
            </a:r>
          </a:p>
        </p:txBody>
      </p:sp>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48CD5CD4-5717-6E29-7773-A28E0733C76C}"/>
                  </a:ext>
                </a:extLst>
              </p14:cNvPr>
              <p14:cNvContentPartPr/>
              <p14:nvPr/>
            </p14:nvContentPartPr>
            <p14:xfrm>
              <a:off x="7039417" y="6184184"/>
              <a:ext cx="295200" cy="360"/>
            </p14:xfrm>
          </p:contentPart>
        </mc:Choice>
        <mc:Fallback>
          <p:pic>
            <p:nvPicPr>
              <p:cNvPr id="16" name="Ink 15">
                <a:extLst>
                  <a:ext uri="{FF2B5EF4-FFF2-40B4-BE49-F238E27FC236}">
                    <a16:creationId xmlns:a16="http://schemas.microsoft.com/office/drawing/2014/main" id="{48CD5CD4-5717-6E29-7773-A28E0733C76C}"/>
                  </a:ext>
                </a:extLst>
              </p:cNvPr>
              <p:cNvPicPr/>
              <p:nvPr/>
            </p:nvPicPr>
            <p:blipFill>
              <a:blip r:embed="rId7"/>
              <a:stretch>
                <a:fillRect/>
              </a:stretch>
            </p:blipFill>
            <p:spPr>
              <a:xfrm>
                <a:off x="6985777" y="6076544"/>
                <a:ext cx="4028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9" name="Ink 18">
                <a:extLst>
                  <a:ext uri="{FF2B5EF4-FFF2-40B4-BE49-F238E27FC236}">
                    <a16:creationId xmlns:a16="http://schemas.microsoft.com/office/drawing/2014/main" id="{67B6A5C9-BA7B-6EB5-CF84-A20D2E351329}"/>
                  </a:ext>
                </a:extLst>
              </p14:cNvPr>
              <p14:cNvContentPartPr/>
              <p14:nvPr/>
            </p14:nvContentPartPr>
            <p14:xfrm>
              <a:off x="5221597" y="3548748"/>
              <a:ext cx="313200" cy="20520"/>
            </p14:xfrm>
          </p:contentPart>
        </mc:Choice>
        <mc:Fallback>
          <p:pic>
            <p:nvPicPr>
              <p:cNvPr id="19" name="Ink 18">
                <a:extLst>
                  <a:ext uri="{FF2B5EF4-FFF2-40B4-BE49-F238E27FC236}">
                    <a16:creationId xmlns:a16="http://schemas.microsoft.com/office/drawing/2014/main" id="{67B6A5C9-BA7B-6EB5-CF84-A20D2E351329}"/>
                  </a:ext>
                </a:extLst>
              </p:cNvPr>
              <p:cNvPicPr/>
              <p:nvPr/>
            </p:nvPicPr>
            <p:blipFill>
              <a:blip r:embed="rId9"/>
              <a:stretch>
                <a:fillRect/>
              </a:stretch>
            </p:blipFill>
            <p:spPr>
              <a:xfrm>
                <a:off x="5167597" y="3441108"/>
                <a:ext cx="420840" cy="2361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20" name="Ink 19">
                <a:extLst>
                  <a:ext uri="{FF2B5EF4-FFF2-40B4-BE49-F238E27FC236}">
                    <a16:creationId xmlns:a16="http://schemas.microsoft.com/office/drawing/2014/main" id="{706E33FC-066E-D79D-613D-8F03EFF0D2B1}"/>
                  </a:ext>
                </a:extLst>
              </p14:cNvPr>
              <p14:cNvContentPartPr/>
              <p14:nvPr/>
            </p14:nvContentPartPr>
            <p14:xfrm>
              <a:off x="7570548" y="6183824"/>
              <a:ext cx="304200" cy="360"/>
            </p14:xfrm>
          </p:contentPart>
        </mc:Choice>
        <mc:Fallback>
          <p:pic>
            <p:nvPicPr>
              <p:cNvPr id="20" name="Ink 19">
                <a:extLst>
                  <a:ext uri="{FF2B5EF4-FFF2-40B4-BE49-F238E27FC236}">
                    <a16:creationId xmlns:a16="http://schemas.microsoft.com/office/drawing/2014/main" id="{706E33FC-066E-D79D-613D-8F03EFF0D2B1}"/>
                  </a:ext>
                </a:extLst>
              </p:cNvPr>
              <p:cNvPicPr/>
              <p:nvPr/>
            </p:nvPicPr>
            <p:blipFill>
              <a:blip r:embed="rId11"/>
              <a:stretch>
                <a:fillRect/>
              </a:stretch>
            </p:blipFill>
            <p:spPr>
              <a:xfrm>
                <a:off x="7516548" y="6076184"/>
                <a:ext cx="4118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1" name="Ink 20">
                <a:extLst>
                  <a:ext uri="{FF2B5EF4-FFF2-40B4-BE49-F238E27FC236}">
                    <a16:creationId xmlns:a16="http://schemas.microsoft.com/office/drawing/2014/main" id="{C5342650-59FC-2923-3A1A-8724B6FA5CB8}"/>
                  </a:ext>
                </a:extLst>
              </p14:cNvPr>
              <p14:cNvContentPartPr/>
              <p14:nvPr/>
            </p14:nvContentPartPr>
            <p14:xfrm>
              <a:off x="10904807" y="3537588"/>
              <a:ext cx="264600" cy="11160"/>
            </p14:xfrm>
          </p:contentPart>
        </mc:Choice>
        <mc:Fallback>
          <p:pic>
            <p:nvPicPr>
              <p:cNvPr id="21" name="Ink 20">
                <a:extLst>
                  <a:ext uri="{FF2B5EF4-FFF2-40B4-BE49-F238E27FC236}">
                    <a16:creationId xmlns:a16="http://schemas.microsoft.com/office/drawing/2014/main" id="{C5342650-59FC-2923-3A1A-8724B6FA5CB8}"/>
                  </a:ext>
                </a:extLst>
              </p:cNvPr>
              <p:cNvPicPr/>
              <p:nvPr/>
            </p:nvPicPr>
            <p:blipFill>
              <a:blip r:embed="rId13"/>
              <a:stretch>
                <a:fillRect/>
              </a:stretch>
            </p:blipFill>
            <p:spPr>
              <a:xfrm>
                <a:off x="10851167" y="3429588"/>
                <a:ext cx="372240" cy="226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0" name="Ink 29">
                <a:extLst>
                  <a:ext uri="{FF2B5EF4-FFF2-40B4-BE49-F238E27FC236}">
                    <a16:creationId xmlns:a16="http://schemas.microsoft.com/office/drawing/2014/main" id="{3BC8A674-CA13-0C31-8F66-DD0A2EFEF9BB}"/>
                  </a:ext>
                </a:extLst>
              </p14:cNvPr>
              <p14:cNvContentPartPr/>
              <p14:nvPr/>
            </p14:nvContentPartPr>
            <p14:xfrm>
              <a:off x="5201257" y="1896378"/>
              <a:ext cx="353880" cy="360"/>
            </p14:xfrm>
          </p:contentPart>
        </mc:Choice>
        <mc:Fallback>
          <p:pic>
            <p:nvPicPr>
              <p:cNvPr id="30" name="Ink 29">
                <a:extLst>
                  <a:ext uri="{FF2B5EF4-FFF2-40B4-BE49-F238E27FC236}">
                    <a16:creationId xmlns:a16="http://schemas.microsoft.com/office/drawing/2014/main" id="{3BC8A674-CA13-0C31-8F66-DD0A2EFEF9BB}"/>
                  </a:ext>
                </a:extLst>
              </p:cNvPr>
              <p:cNvPicPr/>
              <p:nvPr/>
            </p:nvPicPr>
            <p:blipFill>
              <a:blip r:embed="rId15"/>
              <a:stretch>
                <a:fillRect/>
              </a:stretch>
            </p:blipFill>
            <p:spPr>
              <a:xfrm>
                <a:off x="5147257" y="1788378"/>
                <a:ext cx="46152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31" name="Ink 30">
                <a:extLst>
                  <a:ext uri="{FF2B5EF4-FFF2-40B4-BE49-F238E27FC236}">
                    <a16:creationId xmlns:a16="http://schemas.microsoft.com/office/drawing/2014/main" id="{C19E73D0-E784-1CF8-37F3-50B12ED4E518}"/>
                  </a:ext>
                </a:extLst>
              </p14:cNvPr>
              <p14:cNvContentPartPr/>
              <p14:nvPr/>
            </p14:nvContentPartPr>
            <p14:xfrm>
              <a:off x="10881947" y="1880718"/>
              <a:ext cx="310320" cy="31320"/>
            </p14:xfrm>
          </p:contentPart>
        </mc:Choice>
        <mc:Fallback>
          <p:pic>
            <p:nvPicPr>
              <p:cNvPr id="31" name="Ink 30">
                <a:extLst>
                  <a:ext uri="{FF2B5EF4-FFF2-40B4-BE49-F238E27FC236}">
                    <a16:creationId xmlns:a16="http://schemas.microsoft.com/office/drawing/2014/main" id="{C19E73D0-E784-1CF8-37F3-50B12ED4E518}"/>
                  </a:ext>
                </a:extLst>
              </p:cNvPr>
              <p:cNvPicPr/>
              <p:nvPr/>
            </p:nvPicPr>
            <p:blipFill>
              <a:blip r:embed="rId17"/>
              <a:stretch>
                <a:fillRect/>
              </a:stretch>
            </p:blipFill>
            <p:spPr>
              <a:xfrm>
                <a:off x="10827947" y="1772718"/>
                <a:ext cx="41796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2" name="Ink 31">
                <a:extLst>
                  <a:ext uri="{FF2B5EF4-FFF2-40B4-BE49-F238E27FC236}">
                    <a16:creationId xmlns:a16="http://schemas.microsoft.com/office/drawing/2014/main" id="{C4BFCAB7-3763-A110-9478-022426408FBD}"/>
                  </a:ext>
                </a:extLst>
              </p14:cNvPr>
              <p14:cNvContentPartPr/>
              <p14:nvPr/>
            </p14:nvContentPartPr>
            <p14:xfrm>
              <a:off x="5230417" y="2988948"/>
              <a:ext cx="215640" cy="360"/>
            </p14:xfrm>
          </p:contentPart>
        </mc:Choice>
        <mc:Fallback>
          <p:pic>
            <p:nvPicPr>
              <p:cNvPr id="32" name="Ink 31">
                <a:extLst>
                  <a:ext uri="{FF2B5EF4-FFF2-40B4-BE49-F238E27FC236}">
                    <a16:creationId xmlns:a16="http://schemas.microsoft.com/office/drawing/2014/main" id="{C4BFCAB7-3763-A110-9478-022426408FBD}"/>
                  </a:ext>
                </a:extLst>
              </p:cNvPr>
              <p:cNvPicPr/>
              <p:nvPr/>
            </p:nvPicPr>
            <p:blipFill>
              <a:blip r:embed="rId19"/>
              <a:stretch>
                <a:fillRect/>
              </a:stretch>
            </p:blipFill>
            <p:spPr>
              <a:xfrm>
                <a:off x="5221777" y="2979948"/>
                <a:ext cx="23328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3" name="Ink 32">
                <a:extLst>
                  <a:ext uri="{FF2B5EF4-FFF2-40B4-BE49-F238E27FC236}">
                    <a16:creationId xmlns:a16="http://schemas.microsoft.com/office/drawing/2014/main" id="{21DDE678-3F61-553B-1BAC-958B0C292398}"/>
                  </a:ext>
                </a:extLst>
              </p14:cNvPr>
              <p14:cNvContentPartPr/>
              <p14:nvPr/>
            </p14:nvContentPartPr>
            <p14:xfrm>
              <a:off x="10933177" y="2928828"/>
              <a:ext cx="304200" cy="30960"/>
            </p14:xfrm>
          </p:contentPart>
        </mc:Choice>
        <mc:Fallback>
          <p:pic>
            <p:nvPicPr>
              <p:cNvPr id="33" name="Ink 32">
                <a:extLst>
                  <a:ext uri="{FF2B5EF4-FFF2-40B4-BE49-F238E27FC236}">
                    <a16:creationId xmlns:a16="http://schemas.microsoft.com/office/drawing/2014/main" id="{21DDE678-3F61-553B-1BAC-958B0C292398}"/>
                  </a:ext>
                </a:extLst>
              </p:cNvPr>
              <p:cNvPicPr/>
              <p:nvPr/>
            </p:nvPicPr>
            <p:blipFill>
              <a:blip r:embed="rId21"/>
              <a:stretch>
                <a:fillRect/>
              </a:stretch>
            </p:blipFill>
            <p:spPr>
              <a:xfrm>
                <a:off x="10924537" y="2919828"/>
                <a:ext cx="3218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5" name="Ink 34">
                <a:extLst>
                  <a:ext uri="{FF2B5EF4-FFF2-40B4-BE49-F238E27FC236}">
                    <a16:creationId xmlns:a16="http://schemas.microsoft.com/office/drawing/2014/main" id="{52CB4814-6D59-E1BF-016D-6C3537CD319A}"/>
                  </a:ext>
                </a:extLst>
              </p14:cNvPr>
              <p14:cNvContentPartPr/>
              <p14:nvPr/>
            </p14:nvContentPartPr>
            <p14:xfrm>
              <a:off x="2064577" y="3637308"/>
              <a:ext cx="283680" cy="20160"/>
            </p14:xfrm>
          </p:contentPart>
        </mc:Choice>
        <mc:Fallback>
          <p:pic>
            <p:nvPicPr>
              <p:cNvPr id="35" name="Ink 34">
                <a:extLst>
                  <a:ext uri="{FF2B5EF4-FFF2-40B4-BE49-F238E27FC236}">
                    <a16:creationId xmlns:a16="http://schemas.microsoft.com/office/drawing/2014/main" id="{52CB4814-6D59-E1BF-016D-6C3537CD319A}"/>
                  </a:ext>
                </a:extLst>
              </p:cNvPr>
              <p:cNvPicPr/>
              <p:nvPr/>
            </p:nvPicPr>
            <p:blipFill>
              <a:blip r:embed="rId23"/>
              <a:stretch>
                <a:fillRect/>
              </a:stretch>
            </p:blipFill>
            <p:spPr>
              <a:xfrm>
                <a:off x="2055937" y="3628668"/>
                <a:ext cx="30132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6" name="Ink 35">
                <a:extLst>
                  <a:ext uri="{FF2B5EF4-FFF2-40B4-BE49-F238E27FC236}">
                    <a16:creationId xmlns:a16="http://schemas.microsoft.com/office/drawing/2014/main" id="{BDD1214A-FF8F-CE1D-FC49-18DDB2883F55}"/>
                  </a:ext>
                </a:extLst>
              </p14:cNvPr>
              <p14:cNvContentPartPr/>
              <p14:nvPr/>
            </p14:nvContentPartPr>
            <p14:xfrm>
              <a:off x="7492297" y="3637308"/>
              <a:ext cx="284400" cy="30600"/>
            </p14:xfrm>
          </p:contentPart>
        </mc:Choice>
        <mc:Fallback>
          <p:pic>
            <p:nvPicPr>
              <p:cNvPr id="36" name="Ink 35">
                <a:extLst>
                  <a:ext uri="{FF2B5EF4-FFF2-40B4-BE49-F238E27FC236}">
                    <a16:creationId xmlns:a16="http://schemas.microsoft.com/office/drawing/2014/main" id="{BDD1214A-FF8F-CE1D-FC49-18DDB2883F55}"/>
                  </a:ext>
                </a:extLst>
              </p:cNvPr>
              <p:cNvPicPr/>
              <p:nvPr/>
            </p:nvPicPr>
            <p:blipFill>
              <a:blip r:embed="rId25"/>
              <a:stretch>
                <a:fillRect/>
              </a:stretch>
            </p:blipFill>
            <p:spPr>
              <a:xfrm>
                <a:off x="7483297" y="3628308"/>
                <a:ext cx="302040" cy="48240"/>
              </a:xfrm>
              <a:prstGeom prst="rect">
                <a:avLst/>
              </a:prstGeom>
            </p:spPr>
          </p:pic>
        </mc:Fallback>
      </mc:AlternateContent>
    </p:spTree>
    <p:extLst>
      <p:ext uri="{BB962C8B-B14F-4D97-AF65-F5344CB8AC3E}">
        <p14:creationId xmlns:p14="http://schemas.microsoft.com/office/powerpoint/2010/main" val="131988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D86C-B250-E0C1-D212-D5CC26036C75}"/>
              </a:ext>
            </a:extLst>
          </p:cNvPr>
          <p:cNvSpPr>
            <a:spLocks noGrp="1"/>
          </p:cNvSpPr>
          <p:nvPr>
            <p:ph type="title"/>
          </p:nvPr>
        </p:nvSpPr>
        <p:spPr>
          <a:xfrm>
            <a:off x="1620000" y="359999"/>
            <a:ext cx="8820000" cy="1154169"/>
          </a:xfrm>
        </p:spPr>
        <p:txBody>
          <a:bodyPr/>
          <a:lstStyle/>
          <a:p>
            <a:r>
              <a:rPr lang="en-US" noProof="0" dirty="0"/>
              <a:t>Adding interaction terms</a:t>
            </a:r>
          </a:p>
        </p:txBody>
      </p:sp>
      <p:sp>
        <p:nvSpPr>
          <p:cNvPr id="3" name="Content Placeholder 2">
            <a:extLst>
              <a:ext uri="{FF2B5EF4-FFF2-40B4-BE49-F238E27FC236}">
                <a16:creationId xmlns:a16="http://schemas.microsoft.com/office/drawing/2014/main" id="{5C4D816A-79FF-90C7-B430-573CB8FA18A4}"/>
              </a:ext>
            </a:extLst>
          </p:cNvPr>
          <p:cNvSpPr>
            <a:spLocks noGrp="1"/>
          </p:cNvSpPr>
          <p:nvPr>
            <p:ph idx="1"/>
          </p:nvPr>
        </p:nvSpPr>
        <p:spPr>
          <a:xfrm>
            <a:off x="1620000" y="1609391"/>
            <a:ext cx="8820000" cy="4604595"/>
          </a:xfrm>
        </p:spPr>
        <p:txBody>
          <a:bodyPr>
            <a:normAutofit fontScale="92500"/>
          </a:bodyPr>
          <a:lstStyle/>
          <a:p>
            <a:r>
              <a:rPr lang="en-US" noProof="0" dirty="0"/>
              <a:t>Splitting the sample into subsamples and running test on each one is one strategy for uncovering differences in our sample. (i.e. Renters vs. Owners)</a:t>
            </a:r>
          </a:p>
          <a:p>
            <a:r>
              <a:rPr lang="en-US" noProof="0" dirty="0"/>
              <a:t>Alternatively, we can run one model on the entire sample and add interaction terms with the attribute levels and a dummy group variable.</a:t>
            </a:r>
          </a:p>
          <a:p>
            <a:r>
              <a:rPr lang="en-US" noProof="0" dirty="0"/>
              <a:t>This allows us to test if the differences are significant.</a:t>
            </a:r>
          </a:p>
          <a:p>
            <a:r>
              <a:rPr lang="en-US" noProof="0" dirty="0"/>
              <a:t>Unfortunately, interpretation gets a bit muddy with many interaction terms. </a:t>
            </a:r>
          </a:p>
          <a:p>
            <a:r>
              <a:rPr lang="en-US" noProof="0" dirty="0"/>
              <a:t>Note: the unit of analysis is at the choice level, not the individual.  This means we cannot add control variables as in traditional regression models as they do not fluctuate between the choice sets.  Any individual level variables (sex, education, </a:t>
            </a:r>
            <a:r>
              <a:rPr lang="en-US" noProof="0" dirty="0" err="1"/>
              <a:t>etc</a:t>
            </a:r>
            <a:r>
              <a:rPr lang="en-US" noProof="0" dirty="0"/>
              <a:t>) can only be entered into the model as interactions with the attribute levels.</a:t>
            </a:r>
          </a:p>
        </p:txBody>
      </p:sp>
    </p:spTree>
    <p:extLst>
      <p:ext uri="{BB962C8B-B14F-4D97-AF65-F5344CB8AC3E}">
        <p14:creationId xmlns:p14="http://schemas.microsoft.com/office/powerpoint/2010/main" val="741512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9FA625-94C7-80E9-DCE4-F17301C785DD}"/>
              </a:ext>
            </a:extLst>
          </p:cNvPr>
          <p:cNvPicPr>
            <a:picLocks noChangeAspect="1"/>
          </p:cNvPicPr>
          <p:nvPr/>
        </p:nvPicPr>
        <p:blipFill>
          <a:blip r:embed="rId2"/>
          <a:stretch>
            <a:fillRect/>
          </a:stretch>
        </p:blipFill>
        <p:spPr>
          <a:xfrm>
            <a:off x="824014" y="127097"/>
            <a:ext cx="4863353" cy="6594378"/>
          </a:xfrm>
          <a:prstGeom prst="rect">
            <a:avLst/>
          </a:prstGeom>
          <a:noFill/>
        </p:spPr>
      </p:pic>
      <p:sp>
        <p:nvSpPr>
          <p:cNvPr id="8" name="TextBox 7">
            <a:extLst>
              <a:ext uri="{FF2B5EF4-FFF2-40B4-BE49-F238E27FC236}">
                <a16:creationId xmlns:a16="http://schemas.microsoft.com/office/drawing/2014/main" id="{A29E8927-1037-6417-0778-4E754800AF41}"/>
              </a:ext>
            </a:extLst>
          </p:cNvPr>
          <p:cNvSpPr txBox="1"/>
          <p:nvPr/>
        </p:nvSpPr>
        <p:spPr>
          <a:xfrm>
            <a:off x="5828044" y="844061"/>
            <a:ext cx="6240026" cy="5355312"/>
          </a:xfrm>
          <a:prstGeom prst="rect">
            <a:avLst/>
          </a:prstGeom>
          <a:noFill/>
        </p:spPr>
        <p:txBody>
          <a:bodyPr wrap="square" rtlCol="0">
            <a:spAutoFit/>
          </a:bodyPr>
          <a:lstStyle/>
          <a:p>
            <a:r>
              <a:rPr lang="en-US" noProof="0" dirty="0"/>
              <a:t>Here we extend the </a:t>
            </a:r>
            <a:r>
              <a:rPr lang="en-US" dirty="0"/>
              <a:t>baseline tests, adding interaction terms of a new variable Age Group and </a:t>
            </a:r>
            <a:r>
              <a:rPr lang="en-US" noProof="0" dirty="0"/>
              <a:t>the attribute levels</a:t>
            </a:r>
          </a:p>
          <a:p>
            <a:endParaRPr lang="en-US" noProof="0" dirty="0"/>
          </a:p>
          <a:p>
            <a:r>
              <a:rPr lang="en-US" noProof="0" dirty="0"/>
              <a:t>Recall that for categorical variables, they are interpreted in comparison to a reference (base) level.</a:t>
            </a:r>
          </a:p>
          <a:p>
            <a:endParaRPr lang="en-US" noProof="0" dirty="0"/>
          </a:p>
          <a:p>
            <a:r>
              <a:rPr lang="en-US" noProof="0" dirty="0"/>
              <a:t>Adding interactions adds another level of complexity in interpretation.  We take are now comparing the variables </a:t>
            </a:r>
            <a:r>
              <a:rPr lang="en-US" noProof="0" dirty="0" err="1"/>
              <a:t>coeffceints</a:t>
            </a:r>
            <a:r>
              <a:rPr lang="en-US" noProof="0" dirty="0"/>
              <a:t> with the attribute reference level (no parking vs garage) AND the base level of the added variable – here age groups.</a:t>
            </a:r>
          </a:p>
          <a:p>
            <a:endParaRPr lang="en-US" noProof="0" dirty="0"/>
          </a:p>
          <a:p>
            <a:r>
              <a:rPr lang="en-US" noProof="0" dirty="0"/>
              <a:t>”Among the Renters willing to pay more for a reserved garage place, those aged 55-64 are willing to pay 264 </a:t>
            </a:r>
            <a:r>
              <a:rPr lang="en-US" noProof="0" dirty="0" err="1"/>
              <a:t>sek</a:t>
            </a:r>
            <a:r>
              <a:rPr lang="en-US" noProof="0" dirty="0"/>
              <a:t> more, those aged 65-74 are willing to pay 226 </a:t>
            </a:r>
            <a:r>
              <a:rPr lang="en-US" noProof="0" dirty="0" err="1"/>
              <a:t>sek</a:t>
            </a:r>
            <a:r>
              <a:rPr lang="en-US" noProof="0" dirty="0"/>
              <a:t> more, and those aged 75+ are willing to pay 402 </a:t>
            </a:r>
            <a:r>
              <a:rPr lang="en-US" noProof="0" dirty="0" err="1"/>
              <a:t>sek</a:t>
            </a:r>
            <a:r>
              <a:rPr lang="en-US" noProof="0" dirty="0"/>
              <a:t> more a month”</a:t>
            </a:r>
          </a:p>
          <a:p>
            <a:endParaRPr lang="en-US" dirty="0"/>
          </a:p>
          <a:p>
            <a:r>
              <a:rPr lang="en-US" dirty="0"/>
              <a:t>Interpretation becomes less straight-forward…</a:t>
            </a:r>
            <a:endParaRPr lang="en-US" noProof="0" dirty="0"/>
          </a:p>
        </p:txBody>
      </p:sp>
      <mc:AlternateContent xmlns:mc="http://schemas.openxmlformats.org/markup-compatibility/2006">
        <mc:Choice xmlns:p14="http://schemas.microsoft.com/office/powerpoint/2010/main" Requires="p14">
          <p:contentPart p14:bwMode="auto" r:id="rId3">
            <p14:nvContentPartPr>
              <p14:cNvPr id="11" name="Ink 10">
                <a:extLst>
                  <a:ext uri="{FF2B5EF4-FFF2-40B4-BE49-F238E27FC236}">
                    <a16:creationId xmlns:a16="http://schemas.microsoft.com/office/drawing/2014/main" id="{8F744EAB-6E7F-BE1B-58FE-9D562E58EFCE}"/>
                  </a:ext>
                </a:extLst>
              </p14:cNvPr>
              <p14:cNvContentPartPr/>
              <p14:nvPr/>
            </p14:nvContentPartPr>
            <p14:xfrm>
              <a:off x="4968040" y="2062160"/>
              <a:ext cx="380520" cy="15480"/>
            </p14:xfrm>
          </p:contentPart>
        </mc:Choice>
        <mc:Fallback>
          <p:pic>
            <p:nvPicPr>
              <p:cNvPr id="11" name="Ink 10">
                <a:extLst>
                  <a:ext uri="{FF2B5EF4-FFF2-40B4-BE49-F238E27FC236}">
                    <a16:creationId xmlns:a16="http://schemas.microsoft.com/office/drawing/2014/main" id="{8F744EAB-6E7F-BE1B-58FE-9D562E58EFCE}"/>
                  </a:ext>
                </a:extLst>
              </p:cNvPr>
              <p:cNvPicPr/>
              <p:nvPr/>
            </p:nvPicPr>
            <p:blipFill>
              <a:blip r:embed="rId4"/>
              <a:stretch>
                <a:fillRect/>
              </a:stretch>
            </p:blipFill>
            <p:spPr>
              <a:xfrm>
                <a:off x="4950040" y="2026160"/>
                <a:ext cx="4161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12" name="Ink 11">
                <a:extLst>
                  <a:ext uri="{FF2B5EF4-FFF2-40B4-BE49-F238E27FC236}">
                    <a16:creationId xmlns:a16="http://schemas.microsoft.com/office/drawing/2014/main" id="{34DFDE8C-5174-BC36-C6A8-E5021F0FE270}"/>
                  </a:ext>
                </a:extLst>
              </p14:cNvPr>
              <p14:cNvContentPartPr/>
              <p14:nvPr/>
            </p14:nvContentPartPr>
            <p14:xfrm>
              <a:off x="4952920" y="3602600"/>
              <a:ext cx="407160" cy="9360"/>
            </p14:xfrm>
          </p:contentPart>
        </mc:Choice>
        <mc:Fallback>
          <p:pic>
            <p:nvPicPr>
              <p:cNvPr id="12" name="Ink 11">
                <a:extLst>
                  <a:ext uri="{FF2B5EF4-FFF2-40B4-BE49-F238E27FC236}">
                    <a16:creationId xmlns:a16="http://schemas.microsoft.com/office/drawing/2014/main" id="{34DFDE8C-5174-BC36-C6A8-E5021F0FE270}"/>
                  </a:ext>
                </a:extLst>
              </p:cNvPr>
              <p:cNvPicPr/>
              <p:nvPr/>
            </p:nvPicPr>
            <p:blipFill>
              <a:blip r:embed="rId6"/>
              <a:stretch>
                <a:fillRect/>
              </a:stretch>
            </p:blipFill>
            <p:spPr>
              <a:xfrm>
                <a:off x="4934920" y="3566960"/>
                <a:ext cx="4428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3" name="Ink 12">
                <a:extLst>
                  <a:ext uri="{FF2B5EF4-FFF2-40B4-BE49-F238E27FC236}">
                    <a16:creationId xmlns:a16="http://schemas.microsoft.com/office/drawing/2014/main" id="{4EB06B35-74C1-298A-45AD-E4B2BBDAA758}"/>
                  </a:ext>
                </a:extLst>
              </p14:cNvPr>
              <p14:cNvContentPartPr/>
              <p14:nvPr/>
            </p14:nvContentPartPr>
            <p14:xfrm>
              <a:off x="4988200" y="5135600"/>
              <a:ext cx="370440" cy="360"/>
            </p14:xfrm>
          </p:contentPart>
        </mc:Choice>
        <mc:Fallback>
          <p:pic>
            <p:nvPicPr>
              <p:cNvPr id="13" name="Ink 12">
                <a:extLst>
                  <a:ext uri="{FF2B5EF4-FFF2-40B4-BE49-F238E27FC236}">
                    <a16:creationId xmlns:a16="http://schemas.microsoft.com/office/drawing/2014/main" id="{4EB06B35-74C1-298A-45AD-E4B2BBDAA758}"/>
                  </a:ext>
                </a:extLst>
              </p:cNvPr>
              <p:cNvPicPr/>
              <p:nvPr/>
            </p:nvPicPr>
            <p:blipFill>
              <a:blip r:embed="rId8"/>
              <a:stretch>
                <a:fillRect/>
              </a:stretch>
            </p:blipFill>
            <p:spPr>
              <a:xfrm>
                <a:off x="4970560" y="5099960"/>
                <a:ext cx="4060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4" name="Ink 13">
                <a:extLst>
                  <a:ext uri="{FF2B5EF4-FFF2-40B4-BE49-F238E27FC236}">
                    <a16:creationId xmlns:a16="http://schemas.microsoft.com/office/drawing/2014/main" id="{A8497557-7A27-C902-4C99-E9E898E31655}"/>
                  </a:ext>
                </a:extLst>
              </p14:cNvPr>
              <p14:cNvContentPartPr/>
              <p14:nvPr/>
            </p14:nvContentPartPr>
            <p14:xfrm>
              <a:off x="1012657" y="2074188"/>
              <a:ext cx="1378800" cy="40320"/>
            </p14:xfrm>
          </p:contentPart>
        </mc:Choice>
        <mc:Fallback>
          <p:pic>
            <p:nvPicPr>
              <p:cNvPr id="14" name="Ink 13">
                <a:extLst>
                  <a:ext uri="{FF2B5EF4-FFF2-40B4-BE49-F238E27FC236}">
                    <a16:creationId xmlns:a16="http://schemas.microsoft.com/office/drawing/2014/main" id="{A8497557-7A27-C902-4C99-E9E898E31655}"/>
                  </a:ext>
                </a:extLst>
              </p:cNvPr>
              <p:cNvPicPr/>
              <p:nvPr/>
            </p:nvPicPr>
            <p:blipFill>
              <a:blip r:embed="rId10"/>
              <a:stretch>
                <a:fillRect/>
              </a:stretch>
            </p:blipFill>
            <p:spPr>
              <a:xfrm>
                <a:off x="995017" y="2038548"/>
                <a:ext cx="14144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5" name="Ink 14">
                <a:extLst>
                  <a:ext uri="{FF2B5EF4-FFF2-40B4-BE49-F238E27FC236}">
                    <a16:creationId xmlns:a16="http://schemas.microsoft.com/office/drawing/2014/main" id="{26ED36E8-1B69-29DD-A8FE-93FF51F75541}"/>
                  </a:ext>
                </a:extLst>
              </p14:cNvPr>
              <p14:cNvContentPartPr/>
              <p14:nvPr/>
            </p14:nvContentPartPr>
            <p14:xfrm>
              <a:off x="1022377" y="3582588"/>
              <a:ext cx="1926360" cy="36720"/>
            </p14:xfrm>
          </p:contentPart>
        </mc:Choice>
        <mc:Fallback>
          <p:pic>
            <p:nvPicPr>
              <p:cNvPr id="15" name="Ink 14">
                <a:extLst>
                  <a:ext uri="{FF2B5EF4-FFF2-40B4-BE49-F238E27FC236}">
                    <a16:creationId xmlns:a16="http://schemas.microsoft.com/office/drawing/2014/main" id="{26ED36E8-1B69-29DD-A8FE-93FF51F75541}"/>
                  </a:ext>
                </a:extLst>
              </p:cNvPr>
              <p:cNvPicPr/>
              <p:nvPr/>
            </p:nvPicPr>
            <p:blipFill>
              <a:blip r:embed="rId12"/>
              <a:stretch>
                <a:fillRect/>
              </a:stretch>
            </p:blipFill>
            <p:spPr>
              <a:xfrm>
                <a:off x="1004377" y="3546588"/>
                <a:ext cx="196200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6" name="Ink 15">
                <a:extLst>
                  <a:ext uri="{FF2B5EF4-FFF2-40B4-BE49-F238E27FC236}">
                    <a16:creationId xmlns:a16="http://schemas.microsoft.com/office/drawing/2014/main" id="{1734F159-B6F4-6265-21AA-0D270D378B7C}"/>
                  </a:ext>
                </a:extLst>
              </p14:cNvPr>
              <p14:cNvContentPartPr/>
              <p14:nvPr/>
            </p14:nvContentPartPr>
            <p14:xfrm>
              <a:off x="1022377" y="5122668"/>
              <a:ext cx="1789200" cy="20160"/>
            </p14:xfrm>
          </p:contentPart>
        </mc:Choice>
        <mc:Fallback>
          <p:pic>
            <p:nvPicPr>
              <p:cNvPr id="16" name="Ink 15">
                <a:extLst>
                  <a:ext uri="{FF2B5EF4-FFF2-40B4-BE49-F238E27FC236}">
                    <a16:creationId xmlns:a16="http://schemas.microsoft.com/office/drawing/2014/main" id="{1734F159-B6F4-6265-21AA-0D270D378B7C}"/>
                  </a:ext>
                </a:extLst>
              </p:cNvPr>
              <p:cNvPicPr/>
              <p:nvPr/>
            </p:nvPicPr>
            <p:blipFill>
              <a:blip r:embed="rId14"/>
              <a:stretch>
                <a:fillRect/>
              </a:stretch>
            </p:blipFill>
            <p:spPr>
              <a:xfrm>
                <a:off x="1004377" y="5087028"/>
                <a:ext cx="18248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0" name="Ink 19">
                <a:extLst>
                  <a:ext uri="{FF2B5EF4-FFF2-40B4-BE49-F238E27FC236}">
                    <a16:creationId xmlns:a16="http://schemas.microsoft.com/office/drawing/2014/main" id="{BFF0FCF2-06CA-6A66-B90F-A2D5D06BCA12}"/>
                  </a:ext>
                </a:extLst>
              </p14:cNvPr>
              <p14:cNvContentPartPr/>
              <p14:nvPr/>
            </p14:nvContentPartPr>
            <p14:xfrm>
              <a:off x="3775297" y="2084268"/>
              <a:ext cx="363240" cy="10800"/>
            </p14:xfrm>
          </p:contentPart>
        </mc:Choice>
        <mc:Fallback>
          <p:pic>
            <p:nvPicPr>
              <p:cNvPr id="20" name="Ink 19">
                <a:extLst>
                  <a:ext uri="{FF2B5EF4-FFF2-40B4-BE49-F238E27FC236}">
                    <a16:creationId xmlns:a16="http://schemas.microsoft.com/office/drawing/2014/main" id="{BFF0FCF2-06CA-6A66-B90F-A2D5D06BCA12}"/>
                  </a:ext>
                </a:extLst>
              </p:cNvPr>
              <p:cNvPicPr/>
              <p:nvPr/>
            </p:nvPicPr>
            <p:blipFill>
              <a:blip r:embed="rId16"/>
              <a:stretch>
                <a:fillRect/>
              </a:stretch>
            </p:blipFill>
            <p:spPr>
              <a:xfrm>
                <a:off x="3757297" y="2048628"/>
                <a:ext cx="3988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1" name="Ink 20">
                <a:extLst>
                  <a:ext uri="{FF2B5EF4-FFF2-40B4-BE49-F238E27FC236}">
                    <a16:creationId xmlns:a16="http://schemas.microsoft.com/office/drawing/2014/main" id="{D457D7EA-8121-BCDD-ADFB-4EC691FF0E8B}"/>
                  </a:ext>
                </a:extLst>
              </p14:cNvPr>
              <p14:cNvContentPartPr/>
              <p14:nvPr/>
            </p14:nvContentPartPr>
            <p14:xfrm>
              <a:off x="3745777" y="3588348"/>
              <a:ext cx="412200" cy="30240"/>
            </p14:xfrm>
          </p:contentPart>
        </mc:Choice>
        <mc:Fallback>
          <p:pic>
            <p:nvPicPr>
              <p:cNvPr id="21" name="Ink 20">
                <a:extLst>
                  <a:ext uri="{FF2B5EF4-FFF2-40B4-BE49-F238E27FC236}">
                    <a16:creationId xmlns:a16="http://schemas.microsoft.com/office/drawing/2014/main" id="{D457D7EA-8121-BCDD-ADFB-4EC691FF0E8B}"/>
                  </a:ext>
                </a:extLst>
              </p:cNvPr>
              <p:cNvPicPr/>
              <p:nvPr/>
            </p:nvPicPr>
            <p:blipFill>
              <a:blip r:embed="rId18"/>
              <a:stretch>
                <a:fillRect/>
              </a:stretch>
            </p:blipFill>
            <p:spPr>
              <a:xfrm>
                <a:off x="3728137" y="3552708"/>
                <a:ext cx="447840" cy="101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2" name="Ink 21">
                <a:extLst>
                  <a:ext uri="{FF2B5EF4-FFF2-40B4-BE49-F238E27FC236}">
                    <a16:creationId xmlns:a16="http://schemas.microsoft.com/office/drawing/2014/main" id="{BE906E7E-6DFC-2188-68F0-200310FEC81E}"/>
                  </a:ext>
                </a:extLst>
              </p14:cNvPr>
              <p14:cNvContentPartPr/>
              <p14:nvPr/>
            </p14:nvContentPartPr>
            <p14:xfrm>
              <a:off x="3765577" y="5132028"/>
              <a:ext cx="362880" cy="20520"/>
            </p14:xfrm>
          </p:contentPart>
        </mc:Choice>
        <mc:Fallback>
          <p:pic>
            <p:nvPicPr>
              <p:cNvPr id="22" name="Ink 21">
                <a:extLst>
                  <a:ext uri="{FF2B5EF4-FFF2-40B4-BE49-F238E27FC236}">
                    <a16:creationId xmlns:a16="http://schemas.microsoft.com/office/drawing/2014/main" id="{BE906E7E-6DFC-2188-68F0-200310FEC81E}"/>
                  </a:ext>
                </a:extLst>
              </p:cNvPr>
              <p:cNvPicPr/>
              <p:nvPr/>
            </p:nvPicPr>
            <p:blipFill>
              <a:blip r:embed="rId20"/>
              <a:stretch>
                <a:fillRect/>
              </a:stretch>
            </p:blipFill>
            <p:spPr>
              <a:xfrm>
                <a:off x="3747937" y="5096028"/>
                <a:ext cx="398520" cy="92160"/>
              </a:xfrm>
              <a:prstGeom prst="rect">
                <a:avLst/>
              </a:prstGeom>
            </p:spPr>
          </p:pic>
        </mc:Fallback>
      </mc:AlternateContent>
    </p:spTree>
    <p:extLst>
      <p:ext uri="{BB962C8B-B14F-4D97-AF65-F5344CB8AC3E}">
        <p14:creationId xmlns:p14="http://schemas.microsoft.com/office/powerpoint/2010/main" val="1432819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9D53B-731A-3A12-8BCF-B9C94F8FF4E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99677E9-5167-E1DB-7648-AF832D6302FE}"/>
              </a:ext>
            </a:extLst>
          </p:cNvPr>
          <p:cNvPicPr>
            <a:picLocks noChangeAspect="1"/>
          </p:cNvPicPr>
          <p:nvPr/>
        </p:nvPicPr>
        <p:blipFill>
          <a:blip r:embed="rId2"/>
          <a:stretch>
            <a:fillRect/>
          </a:stretch>
        </p:blipFill>
        <p:spPr>
          <a:xfrm>
            <a:off x="824014" y="127097"/>
            <a:ext cx="4863353" cy="6594378"/>
          </a:xfrm>
          <a:prstGeom prst="rect">
            <a:avLst/>
          </a:prstGeom>
          <a:noFill/>
        </p:spPr>
      </p:pic>
      <p:pic>
        <p:nvPicPr>
          <p:cNvPr id="7" name="Picture 6" descr="A screenshot of a graph&#10;&#10;AI-generated content may be incorrect.">
            <a:extLst>
              <a:ext uri="{FF2B5EF4-FFF2-40B4-BE49-F238E27FC236}">
                <a16:creationId xmlns:a16="http://schemas.microsoft.com/office/drawing/2014/main" id="{FE7B1E9D-40EE-AFC2-B195-7F2CA3A1E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295" y="4714"/>
            <a:ext cx="5831663" cy="6848572"/>
          </a:xfrm>
          <a:prstGeom prst="rect">
            <a:avLst/>
          </a:prstGeom>
        </p:spPr>
      </p:pic>
    </p:spTree>
    <p:extLst>
      <p:ext uri="{BB962C8B-B14F-4D97-AF65-F5344CB8AC3E}">
        <p14:creationId xmlns:p14="http://schemas.microsoft.com/office/powerpoint/2010/main" val="54547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335A6-631A-37F4-200E-848F62CB42C7}"/>
              </a:ext>
            </a:extLst>
          </p:cNvPr>
          <p:cNvPicPr>
            <a:picLocks noChangeAspect="1"/>
          </p:cNvPicPr>
          <p:nvPr/>
        </p:nvPicPr>
        <p:blipFill>
          <a:blip r:embed="rId2"/>
          <a:stretch>
            <a:fillRect/>
          </a:stretch>
        </p:blipFill>
        <p:spPr>
          <a:xfrm>
            <a:off x="219251" y="68262"/>
            <a:ext cx="6066130" cy="6721475"/>
          </a:xfrm>
          <a:prstGeom prst="rect">
            <a:avLst/>
          </a:prstGeom>
          <a:noFill/>
        </p:spPr>
      </p:pic>
      <p:sp>
        <p:nvSpPr>
          <p:cNvPr id="6" name="TextBox 5">
            <a:extLst>
              <a:ext uri="{FF2B5EF4-FFF2-40B4-BE49-F238E27FC236}">
                <a16:creationId xmlns:a16="http://schemas.microsoft.com/office/drawing/2014/main" id="{8F33139B-D027-8A7E-6F47-5AD746EF6377}"/>
              </a:ext>
            </a:extLst>
          </p:cNvPr>
          <p:cNvSpPr txBox="1"/>
          <p:nvPr/>
        </p:nvSpPr>
        <p:spPr>
          <a:xfrm>
            <a:off x="6285381" y="944545"/>
            <a:ext cx="5731056" cy="923330"/>
          </a:xfrm>
          <a:prstGeom prst="rect">
            <a:avLst/>
          </a:prstGeom>
          <a:noFill/>
        </p:spPr>
        <p:txBody>
          <a:bodyPr wrap="none" rtlCol="0">
            <a:spAutoFit/>
          </a:bodyPr>
          <a:lstStyle/>
          <a:p>
            <a:r>
              <a:rPr lang="sv-SE" dirty="0" err="1"/>
              <a:t>High</a:t>
            </a:r>
            <a:r>
              <a:rPr lang="sv-SE" dirty="0"/>
              <a:t> </a:t>
            </a:r>
            <a:r>
              <a:rPr lang="sv-SE" dirty="0" err="1"/>
              <a:t>income</a:t>
            </a:r>
            <a:r>
              <a:rPr lang="sv-SE" dirty="0"/>
              <a:t> &gt; 40500 sek a </a:t>
            </a:r>
            <a:r>
              <a:rPr lang="sv-SE" dirty="0" err="1"/>
              <a:t>month</a:t>
            </a:r>
            <a:r>
              <a:rPr lang="sv-SE" dirty="0"/>
              <a:t> (median </a:t>
            </a:r>
            <a:r>
              <a:rPr lang="sv-SE" dirty="0" err="1"/>
              <a:t>of</a:t>
            </a:r>
            <a:r>
              <a:rPr lang="sv-SE" dirty="0"/>
              <a:t> </a:t>
            </a:r>
            <a:r>
              <a:rPr lang="sv-SE" dirty="0" err="1"/>
              <a:t>sample</a:t>
            </a:r>
            <a:r>
              <a:rPr lang="sv-SE" dirty="0"/>
              <a:t>)</a:t>
            </a:r>
          </a:p>
          <a:p>
            <a:endParaRPr lang="sv-SE" dirty="0"/>
          </a:p>
          <a:p>
            <a:endParaRPr lang="en-US"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3BBFC70A-7644-A8F9-73F9-E46DAC1257C7}"/>
                  </a:ext>
                </a:extLst>
              </p14:cNvPr>
              <p14:cNvContentPartPr/>
              <p14:nvPr/>
            </p14:nvContentPartPr>
            <p14:xfrm>
              <a:off x="3988883" y="1898585"/>
              <a:ext cx="471240" cy="20520"/>
            </p14:xfrm>
          </p:contentPart>
        </mc:Choice>
        <mc:Fallback>
          <p:pic>
            <p:nvPicPr>
              <p:cNvPr id="7" name="Ink 6">
                <a:extLst>
                  <a:ext uri="{FF2B5EF4-FFF2-40B4-BE49-F238E27FC236}">
                    <a16:creationId xmlns:a16="http://schemas.microsoft.com/office/drawing/2014/main" id="{3BBFC70A-7644-A8F9-73F9-E46DAC1257C7}"/>
                  </a:ext>
                </a:extLst>
              </p:cNvPr>
              <p:cNvPicPr/>
              <p:nvPr/>
            </p:nvPicPr>
            <p:blipFill>
              <a:blip r:embed="rId4"/>
              <a:stretch>
                <a:fillRect/>
              </a:stretch>
            </p:blipFill>
            <p:spPr>
              <a:xfrm>
                <a:off x="3971243" y="1862945"/>
                <a:ext cx="50688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DE38A359-4031-FC18-E7A1-51C8C9579629}"/>
                  </a:ext>
                </a:extLst>
              </p14:cNvPr>
              <p14:cNvContentPartPr/>
              <p14:nvPr/>
            </p14:nvContentPartPr>
            <p14:xfrm>
              <a:off x="4019123" y="4169105"/>
              <a:ext cx="431640" cy="11160"/>
            </p14:xfrm>
          </p:contentPart>
        </mc:Choice>
        <mc:Fallback>
          <p:pic>
            <p:nvPicPr>
              <p:cNvPr id="8" name="Ink 7">
                <a:extLst>
                  <a:ext uri="{FF2B5EF4-FFF2-40B4-BE49-F238E27FC236}">
                    <a16:creationId xmlns:a16="http://schemas.microsoft.com/office/drawing/2014/main" id="{DE38A359-4031-FC18-E7A1-51C8C9579629}"/>
                  </a:ext>
                </a:extLst>
              </p:cNvPr>
              <p:cNvPicPr/>
              <p:nvPr/>
            </p:nvPicPr>
            <p:blipFill>
              <a:blip r:embed="rId6"/>
              <a:stretch>
                <a:fillRect/>
              </a:stretch>
            </p:blipFill>
            <p:spPr>
              <a:xfrm>
                <a:off x="4001123" y="4133465"/>
                <a:ext cx="4672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D9E080BC-841E-E209-32F6-AA12DF10181C}"/>
                  </a:ext>
                </a:extLst>
              </p14:cNvPr>
              <p14:cNvContentPartPr/>
              <p14:nvPr/>
            </p14:nvContentPartPr>
            <p14:xfrm>
              <a:off x="5456243" y="1918745"/>
              <a:ext cx="411480" cy="360"/>
            </p14:xfrm>
          </p:contentPart>
        </mc:Choice>
        <mc:Fallback>
          <p:pic>
            <p:nvPicPr>
              <p:cNvPr id="9" name="Ink 8">
                <a:extLst>
                  <a:ext uri="{FF2B5EF4-FFF2-40B4-BE49-F238E27FC236}">
                    <a16:creationId xmlns:a16="http://schemas.microsoft.com/office/drawing/2014/main" id="{D9E080BC-841E-E209-32F6-AA12DF10181C}"/>
                  </a:ext>
                </a:extLst>
              </p:cNvPr>
              <p:cNvPicPr/>
              <p:nvPr/>
            </p:nvPicPr>
            <p:blipFill>
              <a:blip r:embed="rId8"/>
              <a:stretch>
                <a:fillRect/>
              </a:stretch>
            </p:blipFill>
            <p:spPr>
              <a:xfrm>
                <a:off x="5438243" y="1883105"/>
                <a:ext cx="4471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2B5CDD2C-857B-0A56-EA20-A3E5FDEA773B}"/>
                  </a:ext>
                </a:extLst>
              </p14:cNvPr>
              <p14:cNvContentPartPr/>
              <p14:nvPr/>
            </p14:nvContentPartPr>
            <p14:xfrm>
              <a:off x="5456243" y="4149305"/>
              <a:ext cx="461520" cy="31320"/>
            </p14:xfrm>
          </p:contentPart>
        </mc:Choice>
        <mc:Fallback>
          <p:pic>
            <p:nvPicPr>
              <p:cNvPr id="10" name="Ink 9">
                <a:extLst>
                  <a:ext uri="{FF2B5EF4-FFF2-40B4-BE49-F238E27FC236}">
                    <a16:creationId xmlns:a16="http://schemas.microsoft.com/office/drawing/2014/main" id="{2B5CDD2C-857B-0A56-EA20-A3E5FDEA773B}"/>
                  </a:ext>
                </a:extLst>
              </p:cNvPr>
              <p:cNvPicPr/>
              <p:nvPr/>
            </p:nvPicPr>
            <p:blipFill>
              <a:blip r:embed="rId10"/>
              <a:stretch>
                <a:fillRect/>
              </a:stretch>
            </p:blipFill>
            <p:spPr>
              <a:xfrm>
                <a:off x="5438243" y="4113305"/>
                <a:ext cx="4971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F22D095B-FFAD-4437-071A-B186082E7C27}"/>
                  </a:ext>
                </a:extLst>
              </p14:cNvPr>
              <p14:cNvContentPartPr/>
              <p14:nvPr/>
            </p14:nvContentPartPr>
            <p14:xfrm>
              <a:off x="4029203" y="1386305"/>
              <a:ext cx="270360" cy="360"/>
            </p14:xfrm>
          </p:contentPart>
        </mc:Choice>
        <mc:Fallback>
          <p:pic>
            <p:nvPicPr>
              <p:cNvPr id="11" name="Ink 10">
                <a:extLst>
                  <a:ext uri="{FF2B5EF4-FFF2-40B4-BE49-F238E27FC236}">
                    <a16:creationId xmlns:a16="http://schemas.microsoft.com/office/drawing/2014/main" id="{F22D095B-FFAD-4437-071A-B186082E7C27}"/>
                  </a:ext>
                </a:extLst>
              </p:cNvPr>
              <p:cNvPicPr/>
              <p:nvPr/>
            </p:nvPicPr>
            <p:blipFill>
              <a:blip r:embed="rId12"/>
              <a:stretch>
                <a:fillRect/>
              </a:stretch>
            </p:blipFill>
            <p:spPr>
              <a:xfrm>
                <a:off x="4011563" y="1350665"/>
                <a:ext cx="306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82FF7823-F5C3-F19E-D13F-9B4938C3F7B5}"/>
                  </a:ext>
                </a:extLst>
              </p14:cNvPr>
              <p14:cNvContentPartPr/>
              <p14:nvPr/>
            </p14:nvContentPartPr>
            <p14:xfrm>
              <a:off x="5456243" y="1406465"/>
              <a:ext cx="411120" cy="360"/>
            </p14:xfrm>
          </p:contentPart>
        </mc:Choice>
        <mc:Fallback>
          <p:pic>
            <p:nvPicPr>
              <p:cNvPr id="12" name="Ink 11">
                <a:extLst>
                  <a:ext uri="{FF2B5EF4-FFF2-40B4-BE49-F238E27FC236}">
                    <a16:creationId xmlns:a16="http://schemas.microsoft.com/office/drawing/2014/main" id="{82FF7823-F5C3-F19E-D13F-9B4938C3F7B5}"/>
                  </a:ext>
                </a:extLst>
              </p:cNvPr>
              <p:cNvPicPr/>
              <p:nvPr/>
            </p:nvPicPr>
            <p:blipFill>
              <a:blip r:embed="rId14"/>
              <a:stretch>
                <a:fillRect/>
              </a:stretch>
            </p:blipFill>
            <p:spPr>
              <a:xfrm>
                <a:off x="5438243" y="1370825"/>
                <a:ext cx="4467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AD2868B9-0F9D-1EDE-0B67-DF08B1140504}"/>
                  </a:ext>
                </a:extLst>
              </p14:cNvPr>
              <p14:cNvContentPartPr/>
              <p14:nvPr/>
            </p14:nvContentPartPr>
            <p14:xfrm>
              <a:off x="4009043" y="3647105"/>
              <a:ext cx="432720" cy="10800"/>
            </p14:xfrm>
          </p:contentPart>
        </mc:Choice>
        <mc:Fallback>
          <p:pic>
            <p:nvPicPr>
              <p:cNvPr id="14" name="Ink 13">
                <a:extLst>
                  <a:ext uri="{FF2B5EF4-FFF2-40B4-BE49-F238E27FC236}">
                    <a16:creationId xmlns:a16="http://schemas.microsoft.com/office/drawing/2014/main" id="{AD2868B9-0F9D-1EDE-0B67-DF08B1140504}"/>
                  </a:ext>
                </a:extLst>
              </p:cNvPr>
              <p:cNvPicPr/>
              <p:nvPr/>
            </p:nvPicPr>
            <p:blipFill>
              <a:blip r:embed="rId16"/>
              <a:stretch>
                <a:fillRect/>
              </a:stretch>
            </p:blipFill>
            <p:spPr>
              <a:xfrm>
                <a:off x="3991043" y="3611465"/>
                <a:ext cx="4683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76647E9A-CC71-9406-D78A-82BA6DC8B3B3}"/>
                  </a:ext>
                </a:extLst>
              </p14:cNvPr>
              <p14:cNvContentPartPr/>
              <p14:nvPr/>
            </p14:nvContentPartPr>
            <p14:xfrm>
              <a:off x="5466577" y="3657108"/>
              <a:ext cx="431640" cy="10440"/>
            </p14:xfrm>
          </p:contentPart>
        </mc:Choice>
        <mc:Fallback>
          <p:pic>
            <p:nvPicPr>
              <p:cNvPr id="15" name="Ink 14">
                <a:extLst>
                  <a:ext uri="{FF2B5EF4-FFF2-40B4-BE49-F238E27FC236}">
                    <a16:creationId xmlns:a16="http://schemas.microsoft.com/office/drawing/2014/main" id="{76647E9A-CC71-9406-D78A-82BA6DC8B3B3}"/>
                  </a:ext>
                </a:extLst>
              </p:cNvPr>
              <p:cNvPicPr/>
              <p:nvPr/>
            </p:nvPicPr>
            <p:blipFill>
              <a:blip r:embed="rId18"/>
              <a:stretch>
                <a:fillRect/>
              </a:stretch>
            </p:blipFill>
            <p:spPr>
              <a:xfrm>
                <a:off x="5448577" y="3621468"/>
                <a:ext cx="4672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D24417DC-5CB8-2FBA-35FD-A1B511AE75C7}"/>
                  </a:ext>
                </a:extLst>
              </p14:cNvPr>
              <p14:cNvContentPartPr/>
              <p14:nvPr/>
            </p14:nvContentPartPr>
            <p14:xfrm>
              <a:off x="4001737" y="2664228"/>
              <a:ext cx="402480" cy="360"/>
            </p14:xfrm>
          </p:contentPart>
        </mc:Choice>
        <mc:Fallback>
          <p:pic>
            <p:nvPicPr>
              <p:cNvPr id="16" name="Ink 15">
                <a:extLst>
                  <a:ext uri="{FF2B5EF4-FFF2-40B4-BE49-F238E27FC236}">
                    <a16:creationId xmlns:a16="http://schemas.microsoft.com/office/drawing/2014/main" id="{D24417DC-5CB8-2FBA-35FD-A1B511AE75C7}"/>
                  </a:ext>
                </a:extLst>
              </p:cNvPr>
              <p:cNvPicPr/>
              <p:nvPr/>
            </p:nvPicPr>
            <p:blipFill>
              <a:blip r:embed="rId20"/>
              <a:stretch>
                <a:fillRect/>
              </a:stretch>
            </p:blipFill>
            <p:spPr>
              <a:xfrm>
                <a:off x="3983737" y="2628588"/>
                <a:ext cx="4381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A5714879-719B-1A1A-A764-2DB89303DFA9}"/>
                  </a:ext>
                </a:extLst>
              </p14:cNvPr>
              <p14:cNvContentPartPr/>
              <p14:nvPr/>
            </p14:nvContentPartPr>
            <p14:xfrm>
              <a:off x="5496097" y="2663868"/>
              <a:ext cx="303840" cy="11160"/>
            </p14:xfrm>
          </p:contentPart>
        </mc:Choice>
        <mc:Fallback>
          <p:pic>
            <p:nvPicPr>
              <p:cNvPr id="17" name="Ink 16">
                <a:extLst>
                  <a:ext uri="{FF2B5EF4-FFF2-40B4-BE49-F238E27FC236}">
                    <a16:creationId xmlns:a16="http://schemas.microsoft.com/office/drawing/2014/main" id="{A5714879-719B-1A1A-A764-2DB89303DFA9}"/>
                  </a:ext>
                </a:extLst>
              </p:cNvPr>
              <p:cNvPicPr/>
              <p:nvPr/>
            </p:nvPicPr>
            <p:blipFill>
              <a:blip r:embed="rId22"/>
              <a:stretch>
                <a:fillRect/>
              </a:stretch>
            </p:blipFill>
            <p:spPr>
              <a:xfrm>
                <a:off x="5478457" y="2628228"/>
                <a:ext cx="3394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B5A65F4C-CE3A-4528-A9B6-0A13A62410D0}"/>
                  </a:ext>
                </a:extLst>
              </p14:cNvPr>
              <p14:cNvContentPartPr/>
              <p14:nvPr/>
            </p14:nvContentPartPr>
            <p14:xfrm>
              <a:off x="4001377" y="4905948"/>
              <a:ext cx="452520" cy="29880"/>
            </p14:xfrm>
          </p:contentPart>
        </mc:Choice>
        <mc:Fallback>
          <p:pic>
            <p:nvPicPr>
              <p:cNvPr id="19" name="Ink 18">
                <a:extLst>
                  <a:ext uri="{FF2B5EF4-FFF2-40B4-BE49-F238E27FC236}">
                    <a16:creationId xmlns:a16="http://schemas.microsoft.com/office/drawing/2014/main" id="{B5A65F4C-CE3A-4528-A9B6-0A13A62410D0}"/>
                  </a:ext>
                </a:extLst>
              </p:cNvPr>
              <p:cNvPicPr/>
              <p:nvPr/>
            </p:nvPicPr>
            <p:blipFill>
              <a:blip r:embed="rId24"/>
              <a:stretch>
                <a:fillRect/>
              </a:stretch>
            </p:blipFill>
            <p:spPr>
              <a:xfrm>
                <a:off x="3983737" y="4869948"/>
                <a:ext cx="48816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CB199D12-CE75-734A-D69E-C0AE8F9BD851}"/>
                  </a:ext>
                </a:extLst>
              </p14:cNvPr>
              <p14:cNvContentPartPr/>
              <p14:nvPr/>
            </p14:nvContentPartPr>
            <p14:xfrm>
              <a:off x="5466577" y="4935828"/>
              <a:ext cx="431640" cy="20160"/>
            </p14:xfrm>
          </p:contentPart>
        </mc:Choice>
        <mc:Fallback>
          <p:pic>
            <p:nvPicPr>
              <p:cNvPr id="20" name="Ink 19">
                <a:extLst>
                  <a:ext uri="{FF2B5EF4-FFF2-40B4-BE49-F238E27FC236}">
                    <a16:creationId xmlns:a16="http://schemas.microsoft.com/office/drawing/2014/main" id="{CB199D12-CE75-734A-D69E-C0AE8F9BD851}"/>
                  </a:ext>
                </a:extLst>
              </p:cNvPr>
              <p:cNvPicPr/>
              <p:nvPr/>
            </p:nvPicPr>
            <p:blipFill>
              <a:blip r:embed="rId26"/>
              <a:stretch>
                <a:fillRect/>
              </a:stretch>
            </p:blipFill>
            <p:spPr>
              <a:xfrm>
                <a:off x="5448577" y="4899828"/>
                <a:ext cx="467280" cy="91800"/>
              </a:xfrm>
              <a:prstGeom prst="rect">
                <a:avLst/>
              </a:prstGeom>
            </p:spPr>
          </p:pic>
        </mc:Fallback>
      </mc:AlternateContent>
      <p:pic>
        <p:nvPicPr>
          <p:cNvPr id="22" name="Picture 21" descr="A screenshot of a computer&#10;&#10;AI-generated content may be incorrect.">
            <a:extLst>
              <a:ext uri="{FF2B5EF4-FFF2-40B4-BE49-F238E27FC236}">
                <a16:creationId xmlns:a16="http://schemas.microsoft.com/office/drawing/2014/main" id="{3E224F76-367E-C80D-E616-1E54B823646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703399" y="1661651"/>
            <a:ext cx="5160899" cy="4763906"/>
          </a:xfrm>
          <a:prstGeom prst="rect">
            <a:avLst/>
          </a:prstGeom>
        </p:spPr>
      </p:pic>
    </p:spTree>
    <p:extLst>
      <p:ext uri="{BB962C8B-B14F-4D97-AF65-F5344CB8AC3E}">
        <p14:creationId xmlns:p14="http://schemas.microsoft.com/office/powerpoint/2010/main" val="4149461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C84A-3576-2E4D-AE85-445DA35E1160}"/>
              </a:ext>
            </a:extLst>
          </p:cNvPr>
          <p:cNvSpPr>
            <a:spLocks noGrp="1"/>
          </p:cNvSpPr>
          <p:nvPr>
            <p:ph type="title"/>
          </p:nvPr>
        </p:nvSpPr>
        <p:spPr>
          <a:xfrm>
            <a:off x="1620000" y="359999"/>
            <a:ext cx="8820000" cy="1203330"/>
          </a:xfrm>
        </p:spPr>
        <p:txBody>
          <a:bodyPr/>
          <a:lstStyle/>
          <a:p>
            <a:r>
              <a:rPr lang="en-US" noProof="0" dirty="0"/>
              <a:t>Direction of the paper	</a:t>
            </a:r>
          </a:p>
        </p:txBody>
      </p:sp>
      <p:sp>
        <p:nvSpPr>
          <p:cNvPr id="3" name="Content Placeholder 2">
            <a:extLst>
              <a:ext uri="{FF2B5EF4-FFF2-40B4-BE49-F238E27FC236}">
                <a16:creationId xmlns:a16="http://schemas.microsoft.com/office/drawing/2014/main" id="{5B7798FC-F1A3-EC78-8D8A-BACAD144683D}"/>
              </a:ext>
            </a:extLst>
          </p:cNvPr>
          <p:cNvSpPr>
            <a:spLocks noGrp="1"/>
          </p:cNvSpPr>
          <p:nvPr>
            <p:ph idx="1"/>
          </p:nvPr>
        </p:nvSpPr>
        <p:spPr>
          <a:xfrm>
            <a:off x="1620000" y="1563329"/>
            <a:ext cx="8820000" cy="3960000"/>
          </a:xfrm>
        </p:spPr>
        <p:txBody>
          <a:bodyPr>
            <a:normAutofit fontScale="92500"/>
          </a:bodyPr>
          <a:lstStyle/>
          <a:p>
            <a:r>
              <a:rPr lang="en-US" noProof="0" dirty="0"/>
              <a:t>As mentioned before, the approach closely follows the Caplan et al. (2021)</a:t>
            </a:r>
          </a:p>
          <a:p>
            <a:pPr lvl="1"/>
            <a:r>
              <a:rPr lang="en-US" noProof="0" dirty="0"/>
              <a:t>It is the most thorough paper using DCE’s that I could find.</a:t>
            </a:r>
          </a:p>
          <a:p>
            <a:pPr lvl="1"/>
            <a:r>
              <a:rPr lang="en-US" noProof="0" dirty="0"/>
              <a:t>Why not be thorough when we can? Many papers do not interpret their results to the same extent nor discuss them much at all.</a:t>
            </a:r>
          </a:p>
          <a:p>
            <a:r>
              <a:rPr lang="en-US" dirty="0"/>
              <a:t>General direction of paper</a:t>
            </a:r>
          </a:p>
          <a:p>
            <a:r>
              <a:rPr lang="en-US" dirty="0"/>
              <a:t>Ideas for improvement?</a:t>
            </a:r>
          </a:p>
          <a:p>
            <a:r>
              <a:rPr lang="en-US" dirty="0"/>
              <a:t>How to “slice and dice” the </a:t>
            </a:r>
            <a:r>
              <a:rPr lang="en-US"/>
              <a:t>data: Renters </a:t>
            </a:r>
            <a:r>
              <a:rPr lang="en-US" dirty="0"/>
              <a:t>vs owners or something else?</a:t>
            </a:r>
          </a:p>
          <a:p>
            <a:pPr lvl="1"/>
            <a:r>
              <a:rPr lang="en-US" dirty="0"/>
              <a:t>Men vs Women?</a:t>
            </a:r>
          </a:p>
          <a:p>
            <a:pPr lvl="1"/>
            <a:r>
              <a:rPr lang="en-US" dirty="0"/>
              <a:t>Retired vs non-retired?</a:t>
            </a:r>
          </a:p>
          <a:p>
            <a:pPr lvl="1"/>
            <a:r>
              <a:rPr lang="en-US" dirty="0"/>
              <a:t>Age groups?</a:t>
            </a:r>
          </a:p>
          <a:p>
            <a:pPr lvl="1"/>
            <a:endParaRPr lang="en-US" noProof="0" dirty="0"/>
          </a:p>
          <a:p>
            <a:pPr marL="252000" lvl="1" indent="0">
              <a:buNone/>
            </a:pPr>
            <a:endParaRPr lang="en-US" dirty="0"/>
          </a:p>
        </p:txBody>
      </p:sp>
    </p:spTree>
    <p:extLst>
      <p:ext uri="{BB962C8B-B14F-4D97-AF65-F5344CB8AC3E}">
        <p14:creationId xmlns:p14="http://schemas.microsoft.com/office/powerpoint/2010/main" val="971946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43CEC-85C0-2D5B-10F1-C132C31F2DE7}"/>
              </a:ext>
            </a:extLst>
          </p:cNvPr>
          <p:cNvSpPr>
            <a:spLocks noGrp="1"/>
          </p:cNvSpPr>
          <p:nvPr>
            <p:ph type="title"/>
          </p:nvPr>
        </p:nvSpPr>
        <p:spPr>
          <a:xfrm>
            <a:off x="1620000" y="359999"/>
            <a:ext cx="8820000" cy="1173833"/>
          </a:xfrm>
        </p:spPr>
        <p:txBody>
          <a:bodyPr/>
          <a:lstStyle/>
          <a:p>
            <a:r>
              <a:rPr lang="sv-SE" dirty="0"/>
              <a:t>Feedback</a:t>
            </a:r>
            <a:endParaRPr lang="en-US" noProof="0" dirty="0"/>
          </a:p>
        </p:txBody>
      </p:sp>
      <p:sp>
        <p:nvSpPr>
          <p:cNvPr id="3" name="Content Placeholder 2">
            <a:extLst>
              <a:ext uri="{FF2B5EF4-FFF2-40B4-BE49-F238E27FC236}">
                <a16:creationId xmlns:a16="http://schemas.microsoft.com/office/drawing/2014/main" id="{53402CD2-6458-764A-845D-F0332399B263}"/>
              </a:ext>
            </a:extLst>
          </p:cNvPr>
          <p:cNvSpPr>
            <a:spLocks noGrp="1"/>
          </p:cNvSpPr>
          <p:nvPr>
            <p:ph idx="1"/>
          </p:nvPr>
        </p:nvSpPr>
        <p:spPr>
          <a:xfrm>
            <a:off x="1620000" y="1727380"/>
            <a:ext cx="8820000" cy="3960000"/>
          </a:xfrm>
        </p:spPr>
        <p:txBody>
          <a:bodyPr>
            <a:normAutofit/>
          </a:bodyPr>
          <a:lstStyle/>
          <a:p>
            <a:pPr lvl="1"/>
            <a:endParaRPr lang="en-US" noProof="0" dirty="0"/>
          </a:p>
          <a:p>
            <a:r>
              <a:rPr lang="en-US" noProof="0" dirty="0"/>
              <a:t>Income groups are problematic</a:t>
            </a:r>
          </a:p>
          <a:p>
            <a:pPr lvl="1"/>
            <a:r>
              <a:rPr lang="en-US" noProof="0" dirty="0"/>
              <a:t>Higher income groups will surely pay more for everything, risking “so what” results.</a:t>
            </a:r>
          </a:p>
        </p:txBody>
      </p:sp>
    </p:spTree>
    <p:extLst>
      <p:ext uri="{BB962C8B-B14F-4D97-AF65-F5344CB8AC3E}">
        <p14:creationId xmlns:p14="http://schemas.microsoft.com/office/powerpoint/2010/main" val="1589333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5DA7-2E8D-7194-06B4-27E8C6B32F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AB33B6-8DAC-82A0-C09A-5EE022D8A0B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4194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551A-7612-DCC8-AE55-5F99303CFA0B}"/>
              </a:ext>
            </a:extLst>
          </p:cNvPr>
          <p:cNvSpPr>
            <a:spLocks noGrp="1"/>
          </p:cNvSpPr>
          <p:nvPr>
            <p:ph type="title"/>
          </p:nvPr>
        </p:nvSpPr>
        <p:spPr>
          <a:xfrm>
            <a:off x="1619999" y="359999"/>
            <a:ext cx="9854245" cy="1800000"/>
          </a:xfrm>
        </p:spPr>
        <p:txBody>
          <a:bodyPr>
            <a:normAutofit fontScale="90000"/>
          </a:bodyPr>
          <a:lstStyle/>
          <a:p>
            <a:r>
              <a:rPr lang="en-US" noProof="0" dirty="0"/>
              <a:t>Examining heterogeneity in housing preferences among older adults in Sweden.</a:t>
            </a:r>
          </a:p>
        </p:txBody>
      </p:sp>
      <p:sp>
        <p:nvSpPr>
          <p:cNvPr id="3" name="Content Placeholder 2">
            <a:extLst>
              <a:ext uri="{FF2B5EF4-FFF2-40B4-BE49-F238E27FC236}">
                <a16:creationId xmlns:a16="http://schemas.microsoft.com/office/drawing/2014/main" id="{13E9DC0A-D02A-BB00-F4C8-4F4B13FC5451}"/>
              </a:ext>
            </a:extLst>
          </p:cNvPr>
          <p:cNvSpPr>
            <a:spLocks noGrp="1"/>
          </p:cNvSpPr>
          <p:nvPr>
            <p:ph idx="1"/>
          </p:nvPr>
        </p:nvSpPr>
        <p:spPr/>
        <p:txBody>
          <a:bodyPr/>
          <a:lstStyle/>
          <a:p>
            <a:r>
              <a:rPr lang="en-US" noProof="0" dirty="0"/>
              <a:t>What’s this paper about?</a:t>
            </a:r>
          </a:p>
          <a:p>
            <a:r>
              <a:rPr lang="en-US" noProof="0" dirty="0"/>
              <a:t>Sample</a:t>
            </a:r>
          </a:p>
          <a:p>
            <a:r>
              <a:rPr lang="en-US" noProof="0" dirty="0"/>
              <a:t>Results</a:t>
            </a:r>
          </a:p>
          <a:p>
            <a:r>
              <a:rPr lang="en-US" noProof="0" dirty="0"/>
              <a:t>Direction and aim of the paper</a:t>
            </a:r>
          </a:p>
        </p:txBody>
      </p:sp>
    </p:spTree>
    <p:extLst>
      <p:ext uri="{BB962C8B-B14F-4D97-AF65-F5344CB8AC3E}">
        <p14:creationId xmlns:p14="http://schemas.microsoft.com/office/powerpoint/2010/main" val="312891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668C-FD69-3E03-9D82-DA8E0004DFB8}"/>
              </a:ext>
            </a:extLst>
          </p:cNvPr>
          <p:cNvSpPr>
            <a:spLocks noGrp="1"/>
          </p:cNvSpPr>
          <p:nvPr>
            <p:ph type="title"/>
          </p:nvPr>
        </p:nvSpPr>
        <p:spPr>
          <a:xfrm>
            <a:off x="1620000" y="117987"/>
            <a:ext cx="8820000" cy="1278194"/>
          </a:xfrm>
        </p:spPr>
        <p:txBody>
          <a:bodyPr/>
          <a:lstStyle/>
          <a:p>
            <a:r>
              <a:rPr lang="en-US" noProof="0" dirty="0"/>
              <a:t>DCE – a recap	</a:t>
            </a:r>
          </a:p>
        </p:txBody>
      </p:sp>
      <p:sp>
        <p:nvSpPr>
          <p:cNvPr id="3" name="Content Placeholder 2">
            <a:extLst>
              <a:ext uri="{FF2B5EF4-FFF2-40B4-BE49-F238E27FC236}">
                <a16:creationId xmlns:a16="http://schemas.microsoft.com/office/drawing/2014/main" id="{B10ACA14-D495-B7AE-0ACF-1EE7C9F6526C}"/>
              </a:ext>
            </a:extLst>
          </p:cNvPr>
          <p:cNvSpPr>
            <a:spLocks noGrp="1"/>
          </p:cNvSpPr>
          <p:nvPr>
            <p:ph idx="1"/>
          </p:nvPr>
        </p:nvSpPr>
        <p:spPr>
          <a:xfrm>
            <a:off x="1620000" y="1681316"/>
            <a:ext cx="8820000" cy="4438683"/>
          </a:xfrm>
        </p:spPr>
        <p:txBody>
          <a:bodyPr>
            <a:normAutofit fontScale="92500"/>
          </a:bodyPr>
          <a:lstStyle/>
          <a:p>
            <a:r>
              <a:rPr lang="en-US" noProof="0" dirty="0"/>
              <a:t>Respondents were asked to select the most attractive housing options between two alternatives in a choice set.</a:t>
            </a:r>
          </a:p>
          <a:p>
            <a:r>
              <a:rPr lang="en-US" noProof="0" dirty="0"/>
              <a:t>The alternatives only differed in the levels of housing attributes and price.</a:t>
            </a:r>
          </a:p>
          <a:p>
            <a:r>
              <a:rPr lang="en-US" noProof="0" dirty="0"/>
              <a:t>We use this data to estimate a model that measures the effect the attribute levels have on the probability of choosing one choice set alternative over another.</a:t>
            </a:r>
          </a:p>
          <a:p>
            <a:r>
              <a:rPr lang="en-US" noProof="0" dirty="0"/>
              <a:t>This probability is interpreted as utility – levels that increase the probability of choosing one alternative over another provide more utility.</a:t>
            </a:r>
          </a:p>
          <a:p>
            <a:r>
              <a:rPr lang="en-US" noProof="0" dirty="0"/>
              <a:t>We can further estimate willingness-to-pay values from the model coefficients.</a:t>
            </a:r>
          </a:p>
          <a:p>
            <a:endParaRPr lang="en-US" noProof="0" dirty="0"/>
          </a:p>
        </p:txBody>
      </p:sp>
    </p:spTree>
    <p:extLst>
      <p:ext uri="{BB962C8B-B14F-4D97-AF65-F5344CB8AC3E}">
        <p14:creationId xmlns:p14="http://schemas.microsoft.com/office/powerpoint/2010/main" val="383268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sweden with red dots&#10;&#10;AI-generated content may be incorrect.">
            <a:extLst>
              <a:ext uri="{FF2B5EF4-FFF2-40B4-BE49-F238E27FC236}">
                <a16:creationId xmlns:a16="http://schemas.microsoft.com/office/drawing/2014/main" id="{7F751586-C461-7652-5E11-F38816363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655888" cy="6857999"/>
          </a:xfrm>
        </p:spPr>
      </p:pic>
      <p:pic>
        <p:nvPicPr>
          <p:cNvPr id="9" name="Picture 8">
            <a:extLst>
              <a:ext uri="{FF2B5EF4-FFF2-40B4-BE49-F238E27FC236}">
                <a16:creationId xmlns:a16="http://schemas.microsoft.com/office/drawing/2014/main" id="{42011E92-018D-AF1C-C422-DD76BFC440EE}"/>
              </a:ext>
            </a:extLst>
          </p:cNvPr>
          <p:cNvPicPr>
            <a:picLocks noChangeAspect="1"/>
          </p:cNvPicPr>
          <p:nvPr/>
        </p:nvPicPr>
        <p:blipFill>
          <a:blip r:embed="rId3"/>
          <a:stretch>
            <a:fillRect/>
          </a:stretch>
        </p:blipFill>
        <p:spPr>
          <a:xfrm>
            <a:off x="5355842" y="-1"/>
            <a:ext cx="5137915" cy="6858000"/>
          </a:xfrm>
          <a:prstGeom prst="rect">
            <a:avLst/>
          </a:prstGeom>
        </p:spPr>
      </p:pic>
    </p:spTree>
    <p:extLst>
      <p:ext uri="{BB962C8B-B14F-4D97-AF65-F5344CB8AC3E}">
        <p14:creationId xmlns:p14="http://schemas.microsoft.com/office/powerpoint/2010/main" val="2870858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395D97-A2BC-F8D3-8ED8-5995A470A3B7}"/>
              </a:ext>
            </a:extLst>
          </p:cNvPr>
          <p:cNvPicPr>
            <a:picLocks noChangeAspect="1"/>
          </p:cNvPicPr>
          <p:nvPr/>
        </p:nvPicPr>
        <p:blipFill>
          <a:blip r:embed="rId2"/>
          <a:stretch>
            <a:fillRect/>
          </a:stretch>
        </p:blipFill>
        <p:spPr>
          <a:xfrm>
            <a:off x="5376593" y="120147"/>
            <a:ext cx="6243178" cy="3174053"/>
          </a:xfrm>
          <a:prstGeom prst="rect">
            <a:avLst/>
          </a:prstGeom>
        </p:spPr>
      </p:pic>
      <p:pic>
        <p:nvPicPr>
          <p:cNvPr id="5" name="Content Placeholder 4">
            <a:extLst>
              <a:ext uri="{FF2B5EF4-FFF2-40B4-BE49-F238E27FC236}">
                <a16:creationId xmlns:a16="http://schemas.microsoft.com/office/drawing/2014/main" id="{B0E2B77A-518F-6C31-18A3-867B8A9D40D0}"/>
              </a:ext>
            </a:extLst>
          </p:cNvPr>
          <p:cNvPicPr>
            <a:picLocks noGrp="1" noChangeAspect="1"/>
          </p:cNvPicPr>
          <p:nvPr>
            <p:ph idx="1"/>
          </p:nvPr>
        </p:nvPicPr>
        <p:blipFill>
          <a:blip r:embed="rId3"/>
          <a:stretch>
            <a:fillRect/>
          </a:stretch>
        </p:blipFill>
        <p:spPr>
          <a:xfrm>
            <a:off x="759041" y="2114639"/>
            <a:ext cx="6243177" cy="3927556"/>
          </a:xfrm>
          <a:prstGeom prst="rect">
            <a:avLst/>
          </a:prstGeom>
        </p:spPr>
      </p:pic>
    </p:spTree>
    <p:extLst>
      <p:ext uri="{BB962C8B-B14F-4D97-AF65-F5344CB8AC3E}">
        <p14:creationId xmlns:p14="http://schemas.microsoft.com/office/powerpoint/2010/main" val="2654692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B0F0A-6949-82F9-836B-C563E545CA26}"/>
              </a:ext>
            </a:extLst>
          </p:cNvPr>
          <p:cNvSpPr>
            <a:spLocks noGrp="1"/>
          </p:cNvSpPr>
          <p:nvPr>
            <p:ph type="title"/>
          </p:nvPr>
        </p:nvSpPr>
        <p:spPr/>
        <p:txBody>
          <a:bodyPr>
            <a:normAutofit/>
          </a:bodyPr>
          <a:lstStyle/>
          <a:p>
            <a:r>
              <a:rPr lang="en-US" sz="4400" noProof="0" dirty="0"/>
              <a:t>Analysis – What have we done so far? </a:t>
            </a:r>
          </a:p>
        </p:txBody>
      </p:sp>
      <p:sp>
        <p:nvSpPr>
          <p:cNvPr id="3" name="Content Placeholder 2">
            <a:extLst>
              <a:ext uri="{FF2B5EF4-FFF2-40B4-BE49-F238E27FC236}">
                <a16:creationId xmlns:a16="http://schemas.microsoft.com/office/drawing/2014/main" id="{7553314D-E57E-BBDC-A0A4-8EB1A8F06D21}"/>
              </a:ext>
            </a:extLst>
          </p:cNvPr>
          <p:cNvSpPr>
            <a:spLocks noGrp="1"/>
          </p:cNvSpPr>
          <p:nvPr>
            <p:ph idx="1"/>
          </p:nvPr>
        </p:nvSpPr>
        <p:spPr/>
        <p:txBody>
          <a:bodyPr/>
          <a:lstStyle/>
          <a:p>
            <a:r>
              <a:rPr lang="en-US" noProof="0" dirty="0"/>
              <a:t>Approach mirrors that of Caplan et al (2021):</a:t>
            </a:r>
          </a:p>
          <a:p>
            <a:pPr lvl="1"/>
            <a:r>
              <a:rPr lang="en-US" noProof="0" dirty="0"/>
              <a:t>Focuses on renters and owners</a:t>
            </a:r>
          </a:p>
          <a:p>
            <a:pPr lvl="1"/>
            <a:r>
              <a:rPr lang="en-US" noProof="0" dirty="0"/>
              <a:t>Estimates baseline models, calculating WTP values</a:t>
            </a:r>
          </a:p>
          <a:p>
            <a:pPr lvl="1"/>
            <a:r>
              <a:rPr lang="en-US" noProof="0" dirty="0"/>
              <a:t>Adds interaction terms that allow to sus out heterogenous effects</a:t>
            </a:r>
          </a:p>
        </p:txBody>
      </p:sp>
    </p:spTree>
    <p:extLst>
      <p:ext uri="{BB962C8B-B14F-4D97-AF65-F5344CB8AC3E}">
        <p14:creationId xmlns:p14="http://schemas.microsoft.com/office/powerpoint/2010/main" val="1373815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9359-2644-4487-C9B3-2A8F1D03924B}"/>
              </a:ext>
            </a:extLst>
          </p:cNvPr>
          <p:cNvSpPr>
            <a:spLocks noGrp="1"/>
          </p:cNvSpPr>
          <p:nvPr>
            <p:ph type="title"/>
          </p:nvPr>
        </p:nvSpPr>
        <p:spPr>
          <a:xfrm>
            <a:off x="1620000" y="114192"/>
            <a:ext cx="8820000" cy="1105008"/>
          </a:xfrm>
        </p:spPr>
        <p:txBody>
          <a:bodyPr/>
          <a:lstStyle/>
          <a:p>
            <a:r>
              <a:rPr lang="en-US" noProof="0" dirty="0"/>
              <a:t>Models	</a:t>
            </a:r>
          </a:p>
        </p:txBody>
      </p:sp>
      <p:sp>
        <p:nvSpPr>
          <p:cNvPr id="3" name="Content Placeholder 2">
            <a:extLst>
              <a:ext uri="{FF2B5EF4-FFF2-40B4-BE49-F238E27FC236}">
                <a16:creationId xmlns:a16="http://schemas.microsoft.com/office/drawing/2014/main" id="{9240F76F-EF70-C6F3-8C71-060E401FECF2}"/>
              </a:ext>
            </a:extLst>
          </p:cNvPr>
          <p:cNvSpPr>
            <a:spLocks noGrp="1"/>
          </p:cNvSpPr>
          <p:nvPr>
            <p:ph idx="1"/>
          </p:nvPr>
        </p:nvSpPr>
        <p:spPr>
          <a:xfrm>
            <a:off x="1620000" y="1219200"/>
            <a:ext cx="8820000" cy="4900799"/>
          </a:xfrm>
        </p:spPr>
        <p:txBody>
          <a:bodyPr>
            <a:normAutofit lnSpcReduction="10000"/>
          </a:bodyPr>
          <a:lstStyle/>
          <a:p>
            <a:pPr>
              <a:buFont typeface="Arial" panose="020B0604020202020204" pitchFamily="34" charset="0"/>
              <a:buChar char="•"/>
            </a:pPr>
            <a:r>
              <a:rPr lang="en-US" noProof="0" dirty="0"/>
              <a:t>Multinomial Logit (MNL) is common in discrete choice experiments</a:t>
            </a:r>
          </a:p>
          <a:p>
            <a:pPr>
              <a:buFont typeface="Arial" panose="020B0604020202020204" pitchFamily="34" charset="0"/>
              <a:buChar char="•"/>
            </a:pPr>
            <a:r>
              <a:rPr lang="en-US" noProof="0" dirty="0"/>
              <a:t>It assumes everyone values attributes the same way.</a:t>
            </a:r>
          </a:p>
          <a:p>
            <a:pPr>
              <a:buFont typeface="Arial" panose="020B0604020202020204" pitchFamily="34" charset="0"/>
              <a:buChar char="•"/>
            </a:pPr>
            <a:r>
              <a:rPr lang="en-US" noProof="0" dirty="0"/>
              <a:t>In reality, people differ and preferences vary by person or group.</a:t>
            </a:r>
          </a:p>
          <a:p>
            <a:pPr>
              <a:buFont typeface="Arial" panose="020B0604020202020204" pitchFamily="34" charset="0"/>
              <a:buChar char="•"/>
            </a:pPr>
            <a:r>
              <a:rPr lang="en-US" noProof="0" dirty="0"/>
              <a:t>Mixed Logit (ML) Models relax this restriction:</a:t>
            </a:r>
          </a:p>
          <a:p>
            <a:pPr marL="742950" lvl="1" indent="-285750">
              <a:buFont typeface="Arial" panose="020B0604020202020204" pitchFamily="34" charset="0"/>
              <a:buChar char="•"/>
            </a:pPr>
            <a:r>
              <a:rPr lang="en-US" noProof="0" dirty="0"/>
              <a:t>Allow individual differences in preferences.</a:t>
            </a:r>
          </a:p>
          <a:p>
            <a:pPr marL="742950" lvl="1" indent="-285750">
              <a:buFont typeface="Arial" panose="020B0604020202020204" pitchFamily="34" charset="0"/>
              <a:buChar char="•"/>
            </a:pPr>
            <a:r>
              <a:rPr lang="en-US" noProof="0" dirty="0"/>
              <a:t>Handle repeated choices from the same person.</a:t>
            </a:r>
          </a:p>
          <a:p>
            <a:pPr marL="742950" lvl="1" indent="-285750">
              <a:buFont typeface="Arial" panose="020B0604020202020204" pitchFamily="34" charset="0"/>
              <a:buChar char="•"/>
            </a:pPr>
            <a:r>
              <a:rPr lang="en-US" noProof="0" dirty="0"/>
              <a:t>Offer more realistic and flexible results. </a:t>
            </a:r>
          </a:p>
          <a:p>
            <a:pPr marL="418950" indent="-285750"/>
            <a:r>
              <a:rPr lang="en-US" noProof="0" dirty="0"/>
              <a:t>Here we move from the “average person” to “each person has their own taste.” – </a:t>
            </a:r>
            <a:r>
              <a:rPr lang="en-US" i="1" u="sng" noProof="0" dirty="0"/>
              <a:t>Essential for us as our aim is to uncover different tastes</a:t>
            </a:r>
          </a:p>
          <a:p>
            <a:pPr marL="418950" indent="-285750"/>
            <a:r>
              <a:rPr lang="en-US" noProof="0" dirty="0"/>
              <a:t>ML models take more time to compute as they use simulations to estimate maximum likelihood.</a:t>
            </a:r>
          </a:p>
          <a:p>
            <a:pPr marL="418950" indent="-285750"/>
            <a:endParaRPr lang="en-US" noProof="0" dirty="0"/>
          </a:p>
        </p:txBody>
      </p:sp>
    </p:spTree>
    <p:extLst>
      <p:ext uri="{BB962C8B-B14F-4D97-AF65-F5344CB8AC3E}">
        <p14:creationId xmlns:p14="http://schemas.microsoft.com/office/powerpoint/2010/main" val="929295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A148-5BED-082C-2CD8-C686FB3686CF}"/>
              </a:ext>
            </a:extLst>
          </p:cNvPr>
          <p:cNvSpPr>
            <a:spLocks noGrp="1"/>
          </p:cNvSpPr>
          <p:nvPr>
            <p:ph type="title"/>
          </p:nvPr>
        </p:nvSpPr>
        <p:spPr>
          <a:xfrm>
            <a:off x="1686000" y="-161999"/>
            <a:ext cx="8820000" cy="1800000"/>
          </a:xfrm>
        </p:spPr>
        <p:txBody>
          <a:bodyPr/>
          <a:lstStyle/>
          <a:p>
            <a:r>
              <a:rPr lang="en-US" noProof="0" dirty="0"/>
              <a:t>Steps to get to Willingness-to-pay</a:t>
            </a:r>
          </a:p>
        </p:txBody>
      </p:sp>
      <p:sp>
        <p:nvSpPr>
          <p:cNvPr id="3" name="Content Placeholder 2">
            <a:extLst>
              <a:ext uri="{FF2B5EF4-FFF2-40B4-BE49-F238E27FC236}">
                <a16:creationId xmlns:a16="http://schemas.microsoft.com/office/drawing/2014/main" id="{FFC04275-C3D2-B0AA-D9B7-7E6FAE8E6CE8}"/>
              </a:ext>
            </a:extLst>
          </p:cNvPr>
          <p:cNvSpPr>
            <a:spLocks noGrp="1"/>
          </p:cNvSpPr>
          <p:nvPr>
            <p:ph idx="1"/>
          </p:nvPr>
        </p:nvSpPr>
        <p:spPr>
          <a:xfrm>
            <a:off x="1492181" y="1845367"/>
            <a:ext cx="8820000" cy="3960000"/>
          </a:xfrm>
        </p:spPr>
        <p:txBody>
          <a:bodyPr/>
          <a:lstStyle/>
          <a:p>
            <a:r>
              <a:rPr lang="en-US" noProof="0" dirty="0"/>
              <a:t>Estimate a Mixed Logit model</a:t>
            </a:r>
          </a:p>
          <a:p>
            <a:r>
              <a:rPr lang="en-US" noProof="0" dirty="0"/>
              <a:t>Recall that the price coefficient is in percentage terms in 10% intervals</a:t>
            </a:r>
          </a:p>
          <a:p>
            <a:r>
              <a:rPr lang="en-US" noProof="0" dirty="0"/>
              <a:t>Divide the level coefficients by the price coefficient to get a Marginal rate of substitution (MRS).  This represents the percentage change (in 10% intervals) respondents are willing to pay for an attribute level.</a:t>
            </a:r>
          </a:p>
          <a:p>
            <a:r>
              <a:rPr lang="en-US" noProof="0" dirty="0"/>
              <a:t>Divide the MRS by 10 (to adjust for the 10% intervals) and multiply by the average planned housing cost to get a Marginal Willingness-to-Pay (MWTP) value in Swedish krona.</a:t>
            </a:r>
          </a:p>
        </p:txBody>
      </p:sp>
    </p:spTree>
    <p:extLst>
      <p:ext uri="{BB962C8B-B14F-4D97-AF65-F5344CB8AC3E}">
        <p14:creationId xmlns:p14="http://schemas.microsoft.com/office/powerpoint/2010/main" val="3690837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40C770-BA94-F743-EBC3-C339B64FD4C9}"/>
              </a:ext>
            </a:extLst>
          </p:cNvPr>
          <p:cNvPicPr>
            <a:picLocks noChangeAspect="1"/>
          </p:cNvPicPr>
          <p:nvPr/>
        </p:nvPicPr>
        <p:blipFill>
          <a:blip r:embed="rId2"/>
          <a:stretch>
            <a:fillRect/>
          </a:stretch>
        </p:blipFill>
        <p:spPr>
          <a:xfrm>
            <a:off x="449129" y="597474"/>
            <a:ext cx="5552896" cy="5796944"/>
          </a:xfrm>
          <a:prstGeom prst="rect">
            <a:avLst/>
          </a:prstGeom>
        </p:spPr>
      </p:pic>
      <mc:AlternateContent xmlns:mc="http://schemas.openxmlformats.org/markup-compatibility/2006">
        <mc:Choice xmlns:p14="http://schemas.microsoft.com/office/powerpoint/2010/main" Requires="p14">
          <p:contentPart p14:bwMode="auto" r:id="rId3">
            <p14:nvContentPartPr>
              <p14:cNvPr id="18" name="Ink 17">
                <a:extLst>
                  <a:ext uri="{FF2B5EF4-FFF2-40B4-BE49-F238E27FC236}">
                    <a16:creationId xmlns:a16="http://schemas.microsoft.com/office/drawing/2014/main" id="{36566190-F327-1DE5-666D-CBE1571C9F3B}"/>
                  </a:ext>
                </a:extLst>
              </p14:cNvPr>
              <p14:cNvContentPartPr/>
              <p14:nvPr/>
            </p14:nvContentPartPr>
            <p14:xfrm>
              <a:off x="4001737" y="2703828"/>
              <a:ext cx="360" cy="360"/>
            </p14:xfrm>
          </p:contentPart>
        </mc:Choice>
        <mc:Fallback>
          <p:pic>
            <p:nvPicPr>
              <p:cNvPr id="18" name="Ink 17">
                <a:extLst>
                  <a:ext uri="{FF2B5EF4-FFF2-40B4-BE49-F238E27FC236}">
                    <a16:creationId xmlns:a16="http://schemas.microsoft.com/office/drawing/2014/main" id="{36566190-F327-1DE5-666D-CBE1571C9F3B}"/>
                  </a:ext>
                </a:extLst>
              </p:cNvPr>
              <p:cNvPicPr/>
              <p:nvPr/>
            </p:nvPicPr>
            <p:blipFill>
              <a:blip r:embed="rId4"/>
              <a:stretch>
                <a:fillRect/>
              </a:stretch>
            </p:blipFill>
            <p:spPr>
              <a:xfrm>
                <a:off x="3992737" y="2694828"/>
                <a:ext cx="18000" cy="18000"/>
              </a:xfrm>
              <a:prstGeom prst="rect">
                <a:avLst/>
              </a:prstGeom>
            </p:spPr>
          </p:pic>
        </mc:Fallback>
      </mc:AlternateContent>
      <p:sp>
        <p:nvSpPr>
          <p:cNvPr id="25" name="TextBox 24">
            <a:extLst>
              <a:ext uri="{FF2B5EF4-FFF2-40B4-BE49-F238E27FC236}">
                <a16:creationId xmlns:a16="http://schemas.microsoft.com/office/drawing/2014/main" id="{597F1DB3-B520-93FB-6F7A-B33E0A06017A}"/>
              </a:ext>
            </a:extLst>
          </p:cNvPr>
          <p:cNvSpPr txBox="1"/>
          <p:nvPr/>
        </p:nvSpPr>
        <p:spPr>
          <a:xfrm>
            <a:off x="6490533" y="1748370"/>
            <a:ext cx="3086114" cy="369332"/>
          </a:xfrm>
          <a:prstGeom prst="rect">
            <a:avLst/>
          </a:prstGeom>
          <a:noFill/>
        </p:spPr>
        <p:txBody>
          <a:bodyPr wrap="square" rtlCol="0">
            <a:spAutoFit/>
          </a:bodyPr>
          <a:lstStyle/>
          <a:p>
            <a:r>
              <a:rPr lang="en-US" noProof="0" dirty="0">
                <a:solidFill>
                  <a:srgbClr val="FF0000"/>
                </a:solidFill>
              </a:rPr>
              <a:t>MRS = 8.09 / 13.34 = 0.61</a:t>
            </a:r>
          </a:p>
        </p:txBody>
      </p:sp>
      <p:sp>
        <p:nvSpPr>
          <p:cNvPr id="26" name="TextBox 25">
            <a:extLst>
              <a:ext uri="{FF2B5EF4-FFF2-40B4-BE49-F238E27FC236}">
                <a16:creationId xmlns:a16="http://schemas.microsoft.com/office/drawing/2014/main" id="{1748F5A7-F25D-FB4D-0742-FF5CEC9FD8B6}"/>
              </a:ext>
            </a:extLst>
          </p:cNvPr>
          <p:cNvSpPr txBox="1"/>
          <p:nvPr/>
        </p:nvSpPr>
        <p:spPr>
          <a:xfrm>
            <a:off x="6461036" y="2446456"/>
            <a:ext cx="3570849" cy="369332"/>
          </a:xfrm>
          <a:prstGeom prst="rect">
            <a:avLst/>
          </a:prstGeom>
          <a:noFill/>
        </p:spPr>
        <p:txBody>
          <a:bodyPr wrap="none" rtlCol="0">
            <a:spAutoFit/>
          </a:bodyPr>
          <a:lstStyle/>
          <a:p>
            <a:r>
              <a:rPr lang="en-US" noProof="0" dirty="0">
                <a:solidFill>
                  <a:srgbClr val="FF0000"/>
                </a:solidFill>
              </a:rPr>
              <a:t>MWTP = 0.61 / 10 x 10500 ≈ 636</a:t>
            </a:r>
          </a:p>
        </p:txBody>
      </p:sp>
      <mc:AlternateContent xmlns:mc="http://schemas.openxmlformats.org/markup-compatibility/2006">
        <mc:Choice xmlns:p14="http://schemas.microsoft.com/office/powerpoint/2010/main" Requires="p14">
          <p:contentPart p14:bwMode="auto" r:id="rId5">
            <p14:nvContentPartPr>
              <p14:cNvPr id="28" name="Ink 27">
                <a:extLst>
                  <a:ext uri="{FF2B5EF4-FFF2-40B4-BE49-F238E27FC236}">
                    <a16:creationId xmlns:a16="http://schemas.microsoft.com/office/drawing/2014/main" id="{5C03A5F6-7AA8-BE76-955E-DDDB08D910B9}"/>
                  </a:ext>
                </a:extLst>
              </p14:cNvPr>
              <p14:cNvContentPartPr/>
              <p14:nvPr/>
            </p14:nvContentPartPr>
            <p14:xfrm>
              <a:off x="1514137" y="3008388"/>
              <a:ext cx="383760" cy="10080"/>
            </p14:xfrm>
          </p:contentPart>
        </mc:Choice>
        <mc:Fallback>
          <p:pic>
            <p:nvPicPr>
              <p:cNvPr id="28" name="Ink 27">
                <a:extLst>
                  <a:ext uri="{FF2B5EF4-FFF2-40B4-BE49-F238E27FC236}">
                    <a16:creationId xmlns:a16="http://schemas.microsoft.com/office/drawing/2014/main" id="{5C03A5F6-7AA8-BE76-955E-DDDB08D910B9}"/>
                  </a:ext>
                </a:extLst>
              </p:cNvPr>
              <p:cNvPicPr/>
              <p:nvPr/>
            </p:nvPicPr>
            <p:blipFill>
              <a:blip r:embed="rId6"/>
              <a:stretch>
                <a:fillRect/>
              </a:stretch>
            </p:blipFill>
            <p:spPr>
              <a:xfrm>
                <a:off x="1496137" y="2990388"/>
                <a:ext cx="419400" cy="45720"/>
              </a:xfrm>
              <a:prstGeom prst="rect">
                <a:avLst/>
              </a:prstGeom>
            </p:spPr>
          </p:pic>
        </mc:Fallback>
      </mc:AlternateContent>
      <p:sp>
        <p:nvSpPr>
          <p:cNvPr id="29" name="TextBox 28">
            <a:extLst>
              <a:ext uri="{FF2B5EF4-FFF2-40B4-BE49-F238E27FC236}">
                <a16:creationId xmlns:a16="http://schemas.microsoft.com/office/drawing/2014/main" id="{55C0F566-B242-B59F-9987-CE8EC48A0F8B}"/>
              </a:ext>
            </a:extLst>
          </p:cNvPr>
          <p:cNvSpPr txBox="1"/>
          <p:nvPr/>
        </p:nvSpPr>
        <p:spPr>
          <a:xfrm>
            <a:off x="6461036" y="3172780"/>
            <a:ext cx="4236770" cy="646331"/>
          </a:xfrm>
          <a:prstGeom prst="rect">
            <a:avLst/>
          </a:prstGeom>
          <a:noFill/>
        </p:spPr>
        <p:txBody>
          <a:bodyPr wrap="square" rtlCol="0">
            <a:spAutoFit/>
          </a:bodyPr>
          <a:lstStyle/>
          <a:p>
            <a:r>
              <a:rPr lang="en-US" noProof="0" dirty="0"/>
              <a:t>”Renters are willing to pay 636 </a:t>
            </a:r>
            <a:r>
              <a:rPr lang="en-US" noProof="0" dirty="0" err="1"/>
              <a:t>sek</a:t>
            </a:r>
            <a:r>
              <a:rPr lang="en-US" noProof="0" dirty="0"/>
              <a:t> a month to be closer to shops”</a:t>
            </a:r>
          </a:p>
        </p:txBody>
      </p:sp>
      <p:sp>
        <p:nvSpPr>
          <p:cNvPr id="30" name="TextBox 29">
            <a:extLst>
              <a:ext uri="{FF2B5EF4-FFF2-40B4-BE49-F238E27FC236}">
                <a16:creationId xmlns:a16="http://schemas.microsoft.com/office/drawing/2014/main" id="{B92B7358-E455-C846-D25E-872526B3288A}"/>
              </a:ext>
            </a:extLst>
          </p:cNvPr>
          <p:cNvSpPr txBox="1"/>
          <p:nvPr/>
        </p:nvSpPr>
        <p:spPr>
          <a:xfrm>
            <a:off x="6189978" y="4203443"/>
            <a:ext cx="5552894" cy="923330"/>
          </a:xfrm>
          <a:prstGeom prst="rect">
            <a:avLst/>
          </a:prstGeom>
          <a:noFill/>
        </p:spPr>
        <p:txBody>
          <a:bodyPr wrap="square" rtlCol="0">
            <a:spAutoFit/>
          </a:bodyPr>
          <a:lstStyle/>
          <a:p>
            <a:r>
              <a:rPr lang="en-US" noProof="0" dirty="0"/>
              <a:t>”Renters on average are willing to pay 636 more a month to reside within 500m of shops instead of 15km away from shops”</a:t>
            </a:r>
          </a:p>
        </p:txBody>
      </p:sp>
      <mc:AlternateContent xmlns:mc="http://schemas.openxmlformats.org/markup-compatibility/2006">
        <mc:Choice xmlns:p14="http://schemas.microsoft.com/office/powerpoint/2010/main" Requires="p14">
          <p:contentPart p14:bwMode="auto" r:id="rId7">
            <p14:nvContentPartPr>
              <p14:cNvPr id="31" name="Ink 30">
                <a:extLst>
                  <a:ext uri="{FF2B5EF4-FFF2-40B4-BE49-F238E27FC236}">
                    <a16:creationId xmlns:a16="http://schemas.microsoft.com/office/drawing/2014/main" id="{46985B31-02A8-D714-94B0-C1D248D59BFD}"/>
                  </a:ext>
                </a:extLst>
              </p14:cNvPr>
              <p14:cNvContentPartPr/>
              <p14:nvPr/>
            </p14:nvContentPartPr>
            <p14:xfrm>
              <a:off x="4748737" y="3037908"/>
              <a:ext cx="360" cy="360"/>
            </p14:xfrm>
          </p:contentPart>
        </mc:Choice>
        <mc:Fallback>
          <p:pic>
            <p:nvPicPr>
              <p:cNvPr id="31" name="Ink 30">
                <a:extLst>
                  <a:ext uri="{FF2B5EF4-FFF2-40B4-BE49-F238E27FC236}">
                    <a16:creationId xmlns:a16="http://schemas.microsoft.com/office/drawing/2014/main" id="{46985B31-02A8-D714-94B0-C1D248D59BFD}"/>
                  </a:ext>
                </a:extLst>
              </p:cNvPr>
              <p:cNvPicPr/>
              <p:nvPr/>
            </p:nvPicPr>
            <p:blipFill>
              <a:blip r:embed="rId4"/>
              <a:stretch>
                <a:fillRect/>
              </a:stretch>
            </p:blipFill>
            <p:spPr>
              <a:xfrm>
                <a:off x="4740097" y="3028908"/>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32" name="Ink 31">
                <a:extLst>
                  <a:ext uri="{FF2B5EF4-FFF2-40B4-BE49-F238E27FC236}">
                    <a16:creationId xmlns:a16="http://schemas.microsoft.com/office/drawing/2014/main" id="{45F6A0C2-4BF3-AEB4-8277-A2E66C9BA55F}"/>
                  </a:ext>
                </a:extLst>
              </p14:cNvPr>
              <p14:cNvContentPartPr/>
              <p14:nvPr/>
            </p14:nvContentPartPr>
            <p14:xfrm>
              <a:off x="5230417" y="2909748"/>
              <a:ext cx="294120" cy="20880"/>
            </p14:xfrm>
          </p:contentPart>
        </mc:Choice>
        <mc:Fallback>
          <p:pic>
            <p:nvPicPr>
              <p:cNvPr id="32" name="Ink 31">
                <a:extLst>
                  <a:ext uri="{FF2B5EF4-FFF2-40B4-BE49-F238E27FC236}">
                    <a16:creationId xmlns:a16="http://schemas.microsoft.com/office/drawing/2014/main" id="{45F6A0C2-4BF3-AEB4-8277-A2E66C9BA55F}"/>
                  </a:ext>
                </a:extLst>
              </p:cNvPr>
              <p:cNvPicPr/>
              <p:nvPr/>
            </p:nvPicPr>
            <p:blipFill>
              <a:blip r:embed="rId9"/>
              <a:stretch>
                <a:fillRect/>
              </a:stretch>
            </p:blipFill>
            <p:spPr>
              <a:xfrm>
                <a:off x="5176777" y="2801748"/>
                <a:ext cx="4017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33" name="Ink 32">
                <a:extLst>
                  <a:ext uri="{FF2B5EF4-FFF2-40B4-BE49-F238E27FC236}">
                    <a16:creationId xmlns:a16="http://schemas.microsoft.com/office/drawing/2014/main" id="{0107E8C7-363A-3810-5DB4-26D8E4B9AFEC}"/>
                  </a:ext>
                </a:extLst>
              </p14:cNvPr>
              <p14:cNvContentPartPr/>
              <p14:nvPr/>
            </p14:nvContentPartPr>
            <p14:xfrm>
              <a:off x="4620937" y="2898228"/>
              <a:ext cx="337320" cy="22320"/>
            </p14:xfrm>
          </p:contentPart>
        </mc:Choice>
        <mc:Fallback>
          <p:pic>
            <p:nvPicPr>
              <p:cNvPr id="33" name="Ink 32">
                <a:extLst>
                  <a:ext uri="{FF2B5EF4-FFF2-40B4-BE49-F238E27FC236}">
                    <a16:creationId xmlns:a16="http://schemas.microsoft.com/office/drawing/2014/main" id="{0107E8C7-363A-3810-5DB4-26D8E4B9AFEC}"/>
                  </a:ext>
                </a:extLst>
              </p:cNvPr>
              <p:cNvPicPr/>
              <p:nvPr/>
            </p:nvPicPr>
            <p:blipFill>
              <a:blip r:embed="rId11"/>
              <a:stretch>
                <a:fillRect/>
              </a:stretch>
            </p:blipFill>
            <p:spPr>
              <a:xfrm>
                <a:off x="4567297" y="2790588"/>
                <a:ext cx="4449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34" name="Ink 33">
                <a:extLst>
                  <a:ext uri="{FF2B5EF4-FFF2-40B4-BE49-F238E27FC236}">
                    <a16:creationId xmlns:a16="http://schemas.microsoft.com/office/drawing/2014/main" id="{F367E0C8-2758-8BF8-7BF9-711EC8BA8366}"/>
                  </a:ext>
                </a:extLst>
              </p14:cNvPr>
              <p14:cNvContentPartPr/>
              <p14:nvPr/>
            </p14:nvContentPartPr>
            <p14:xfrm>
              <a:off x="3450937" y="2959428"/>
              <a:ext cx="313920" cy="360"/>
            </p14:xfrm>
          </p:contentPart>
        </mc:Choice>
        <mc:Fallback>
          <p:pic>
            <p:nvPicPr>
              <p:cNvPr id="34" name="Ink 33">
                <a:extLst>
                  <a:ext uri="{FF2B5EF4-FFF2-40B4-BE49-F238E27FC236}">
                    <a16:creationId xmlns:a16="http://schemas.microsoft.com/office/drawing/2014/main" id="{F367E0C8-2758-8BF8-7BF9-711EC8BA8366}"/>
                  </a:ext>
                </a:extLst>
              </p:cNvPr>
              <p:cNvPicPr/>
              <p:nvPr/>
            </p:nvPicPr>
            <p:blipFill>
              <a:blip r:embed="rId13"/>
              <a:stretch>
                <a:fillRect/>
              </a:stretch>
            </p:blipFill>
            <p:spPr>
              <a:xfrm>
                <a:off x="3396937" y="2851788"/>
                <a:ext cx="42156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35" name="Ink 34">
                <a:extLst>
                  <a:ext uri="{FF2B5EF4-FFF2-40B4-BE49-F238E27FC236}">
                    <a16:creationId xmlns:a16="http://schemas.microsoft.com/office/drawing/2014/main" id="{DE0CEE09-5F1B-DEE4-7A5D-0FA8A8D0C2E2}"/>
                  </a:ext>
                </a:extLst>
              </p14:cNvPr>
              <p14:cNvContentPartPr/>
              <p14:nvPr/>
            </p14:nvContentPartPr>
            <p14:xfrm>
              <a:off x="3362377" y="4581228"/>
              <a:ext cx="441720" cy="10800"/>
            </p14:xfrm>
          </p:contentPart>
        </mc:Choice>
        <mc:Fallback>
          <p:pic>
            <p:nvPicPr>
              <p:cNvPr id="35" name="Ink 34">
                <a:extLst>
                  <a:ext uri="{FF2B5EF4-FFF2-40B4-BE49-F238E27FC236}">
                    <a16:creationId xmlns:a16="http://schemas.microsoft.com/office/drawing/2014/main" id="{DE0CEE09-5F1B-DEE4-7A5D-0FA8A8D0C2E2}"/>
                  </a:ext>
                </a:extLst>
              </p:cNvPr>
              <p:cNvPicPr/>
              <p:nvPr/>
            </p:nvPicPr>
            <p:blipFill>
              <a:blip r:embed="rId15"/>
              <a:stretch>
                <a:fillRect/>
              </a:stretch>
            </p:blipFill>
            <p:spPr>
              <a:xfrm>
                <a:off x="3308737" y="4473588"/>
                <a:ext cx="549360" cy="226440"/>
              </a:xfrm>
              <a:prstGeom prst="rect">
                <a:avLst/>
              </a:prstGeom>
            </p:spPr>
          </p:pic>
        </mc:Fallback>
      </mc:AlternateContent>
    </p:spTree>
    <p:extLst>
      <p:ext uri="{BB962C8B-B14F-4D97-AF65-F5344CB8AC3E}">
        <p14:creationId xmlns:p14="http://schemas.microsoft.com/office/powerpoint/2010/main" val="1656408898"/>
      </p:ext>
    </p:extLst>
  </p:cSld>
  <p:clrMapOvr>
    <a:masterClrMapping/>
  </p:clrMapOvr>
</p:sld>
</file>

<file path=ppt/theme/theme1.xml><?xml version="1.0" encoding="utf-8"?>
<a:theme xmlns:a="http://schemas.openxmlformats.org/drawingml/2006/main" name="LU-template 16:9">
  <a:themeElements>
    <a:clrScheme name="LU_2017-03-02">
      <a:dk1>
        <a:srgbClr val="000000"/>
      </a:dk1>
      <a:lt1>
        <a:srgbClr val="FFFFFF"/>
      </a:lt1>
      <a:dk2>
        <a:srgbClr val="2F2B28"/>
      </a:dk2>
      <a:lt2>
        <a:srgbClr val="D0CCB6"/>
      </a:lt2>
      <a:accent1>
        <a:srgbClr val="894E11"/>
      </a:accent1>
      <a:accent2>
        <a:srgbClr val="E3B6BB"/>
      </a:accent2>
      <a:accent3>
        <a:srgbClr val="ABC9D4"/>
      </a:accent3>
      <a:accent4>
        <a:srgbClr val="9EC0AA"/>
      </a:accent4>
      <a:accent5>
        <a:srgbClr val="D0CCB6"/>
      </a:accent5>
      <a:accent6>
        <a:srgbClr val="B1AA9F"/>
      </a:accent6>
      <a:hlink>
        <a:srgbClr val="00006D"/>
      </a:hlink>
      <a:folHlink>
        <a:srgbClr val="894E11"/>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LU-template-ENG-2022-16-9-tillg" id="{1ABF92B8-4AB5-FD42-8FA8-D8CC107D75A0}" vid="{0E886F46-7A99-7346-B521-931937163E05}"/>
    </a:ext>
  </a:extLst>
</a:theme>
</file>

<file path=docProps/app.xml><?xml version="1.0" encoding="utf-8"?>
<Properties xmlns="http://schemas.openxmlformats.org/officeDocument/2006/extended-properties" xmlns:vt="http://schemas.openxmlformats.org/officeDocument/2006/docPropsVTypes">
  <Template>LU-template-ENG-2022-16-9-tillg</Template>
  <TotalTime>427</TotalTime>
  <Words>883</Words>
  <Application>Microsoft Office PowerPoint</Application>
  <PresentationFormat>Widescreen</PresentationFormat>
  <Paragraphs>67</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Helvetica Light</vt:lpstr>
      <vt:lpstr>Systemtypsnitt normalt</vt:lpstr>
      <vt:lpstr>Times New Roman</vt:lpstr>
      <vt:lpstr>LU-template 16:9</vt:lpstr>
      <vt:lpstr>The Value of Location: What Matters Most for Older Individuals Considering Relocation in Sweden?</vt:lpstr>
      <vt:lpstr>Examining heterogeneity in housing preferences among older adults in Sweden.</vt:lpstr>
      <vt:lpstr>DCE – a recap </vt:lpstr>
      <vt:lpstr>PowerPoint Presentation</vt:lpstr>
      <vt:lpstr>PowerPoint Presentation</vt:lpstr>
      <vt:lpstr>Analysis – What have we done so far? </vt:lpstr>
      <vt:lpstr>Models </vt:lpstr>
      <vt:lpstr>Steps to get to Willingness-to-pay</vt:lpstr>
      <vt:lpstr>PowerPoint Presentation</vt:lpstr>
      <vt:lpstr>PowerPoint Presentation</vt:lpstr>
      <vt:lpstr>Adding interaction terms</vt:lpstr>
      <vt:lpstr>PowerPoint Presentation</vt:lpstr>
      <vt:lpstr>PowerPoint Presentation</vt:lpstr>
      <vt:lpstr>PowerPoint Presentation</vt:lpstr>
      <vt:lpstr>Direction of the paper </vt:lpstr>
      <vt:lpstr>Feedback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Nick Christie</dc:creator>
  <cp:lastModifiedBy>Nick Christie</cp:lastModifiedBy>
  <cp:revision>11</cp:revision>
  <dcterms:created xsi:type="dcterms:W3CDTF">2025-10-13T07:50:07Z</dcterms:created>
  <dcterms:modified xsi:type="dcterms:W3CDTF">2025-10-13T14:57:38Z</dcterms:modified>
</cp:coreProperties>
</file>